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charts/chart3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4"/>
  </p:notesMasterIdLst>
  <p:sldIdLst>
    <p:sldId id="256" r:id="rId2"/>
    <p:sldId id="265" r:id="rId3"/>
    <p:sldId id="262" r:id="rId4"/>
    <p:sldId id="263" r:id="rId5"/>
    <p:sldId id="264" r:id="rId6"/>
    <p:sldId id="267" r:id="rId7"/>
    <p:sldId id="302" r:id="rId8"/>
    <p:sldId id="291" r:id="rId9"/>
    <p:sldId id="301" r:id="rId10"/>
    <p:sldId id="308" r:id="rId11"/>
    <p:sldId id="323" r:id="rId12"/>
    <p:sldId id="324" r:id="rId13"/>
    <p:sldId id="309" r:id="rId14"/>
    <p:sldId id="325" r:id="rId15"/>
    <p:sldId id="326" r:id="rId16"/>
    <p:sldId id="327" r:id="rId17"/>
    <p:sldId id="319" r:id="rId18"/>
    <p:sldId id="320" r:id="rId19"/>
    <p:sldId id="332" r:id="rId20"/>
    <p:sldId id="268" r:id="rId21"/>
    <p:sldId id="277" r:id="rId22"/>
    <p:sldId id="333" r:id="rId23"/>
    <p:sldId id="334" r:id="rId24"/>
    <p:sldId id="269" r:id="rId25"/>
    <p:sldId id="270" r:id="rId26"/>
    <p:sldId id="303" r:id="rId27"/>
    <p:sldId id="271" r:id="rId28"/>
    <p:sldId id="272" r:id="rId29"/>
    <p:sldId id="278" r:id="rId30"/>
    <p:sldId id="279" r:id="rId31"/>
    <p:sldId id="280" r:id="rId32"/>
    <p:sldId id="375" r:id="rId33"/>
    <p:sldId id="370" r:id="rId34"/>
    <p:sldId id="311" r:id="rId35"/>
    <p:sldId id="374" r:id="rId36"/>
    <p:sldId id="338" r:id="rId37"/>
    <p:sldId id="339" r:id="rId38"/>
    <p:sldId id="310" r:id="rId39"/>
    <p:sldId id="281" r:id="rId40"/>
    <p:sldId id="306" r:id="rId41"/>
    <p:sldId id="283" r:id="rId42"/>
    <p:sldId id="387" r:id="rId43"/>
    <p:sldId id="273" r:id="rId44"/>
    <p:sldId id="274" r:id="rId45"/>
    <p:sldId id="288" r:id="rId46"/>
    <p:sldId id="289" r:id="rId47"/>
    <p:sldId id="290" r:id="rId48"/>
    <p:sldId id="329" r:id="rId49"/>
    <p:sldId id="275" r:id="rId50"/>
    <p:sldId id="316" r:id="rId51"/>
    <p:sldId id="315" r:id="rId52"/>
    <p:sldId id="376" r:id="rId53"/>
    <p:sldId id="377" r:id="rId54"/>
    <p:sldId id="378" r:id="rId55"/>
    <p:sldId id="330" r:id="rId56"/>
    <p:sldId id="341" r:id="rId57"/>
    <p:sldId id="342" r:id="rId58"/>
    <p:sldId id="343" r:id="rId59"/>
    <p:sldId id="344" r:id="rId60"/>
    <p:sldId id="345" r:id="rId61"/>
    <p:sldId id="346" r:id="rId62"/>
    <p:sldId id="352" r:id="rId63"/>
    <p:sldId id="348" r:id="rId64"/>
    <p:sldId id="349" r:id="rId65"/>
    <p:sldId id="350" r:id="rId66"/>
    <p:sldId id="351" r:id="rId67"/>
    <p:sldId id="353" r:id="rId68"/>
    <p:sldId id="354" r:id="rId69"/>
    <p:sldId id="355" r:id="rId70"/>
    <p:sldId id="356" r:id="rId71"/>
    <p:sldId id="357" r:id="rId72"/>
    <p:sldId id="358" r:id="rId73"/>
    <p:sldId id="359" r:id="rId74"/>
    <p:sldId id="360" r:id="rId75"/>
    <p:sldId id="373" r:id="rId76"/>
    <p:sldId id="361" r:id="rId77"/>
    <p:sldId id="362" r:id="rId78"/>
    <p:sldId id="363" r:id="rId79"/>
    <p:sldId id="364" r:id="rId80"/>
    <p:sldId id="371" r:id="rId81"/>
    <p:sldId id="314" r:id="rId82"/>
    <p:sldId id="312" r:id="rId83"/>
    <p:sldId id="257" r:id="rId84"/>
    <p:sldId id="258" r:id="rId85"/>
    <p:sldId id="259" r:id="rId86"/>
    <p:sldId id="379" r:id="rId87"/>
    <p:sldId id="380" r:id="rId88"/>
    <p:sldId id="381" r:id="rId89"/>
    <p:sldId id="382" r:id="rId90"/>
    <p:sldId id="385" r:id="rId91"/>
    <p:sldId id="367" r:id="rId92"/>
    <p:sldId id="368" r:id="rId9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BIBLIOTEKA\Biblioteka\&#1055;&#1091;&#1073;&#1083;&#1080;&#1095;&#1085;&#1099;&#1081;%20&#1076;&#1086;&#1082;&#1083;&#1072;&#1076;%20218\&#1076;&#1083;&#1103;%20&#1087;&#1091;&#1073;&#1083;%20&#1076;&#1086;&#1082;&#1083;&#1072;&#1076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blioteka\biblioteka\&#1055;&#1091;&#1073;&#1083;&#1080;&#1095;&#1085;&#1099;&#1081;%20&#1076;&#1086;&#1082;&#1083;&#1072;&#1076;%20218\&#1076;&#1083;&#1103;%20&#1087;&#1091;&#1073;&#1083;%20&#1076;&#1086;&#1082;&#1083;&#1072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BLIOTEKA\Biblioteka\&#1055;&#1091;&#1073;&#1083;&#1080;&#1095;&#1085;&#1099;&#1081;%20&#1076;&#1086;&#1082;&#1083;&#1072;&#1076;%20218\&#1076;&#1083;&#1103;%20&#1087;&#1091;&#1073;&#1083;%20&#1076;&#1086;&#1082;&#1083;&#1072;&#1076;&#107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Лист1!$C$33:$C$35</c:f>
              <c:strCache>
                <c:ptCount val="3"/>
                <c:pt idx="0">
                  <c:v>Высшая квалификационная категория (35 чел)</c:v>
                </c:pt>
                <c:pt idx="1">
                  <c:v>Первая квалификационная катеогрия (34 чел)</c:v>
                </c:pt>
                <c:pt idx="2">
                  <c:v>Соответствует занимаемой должности (8 чел)</c:v>
                </c:pt>
              </c:strCache>
            </c:strRef>
          </c:cat>
          <c:val>
            <c:numRef>
              <c:f>Лист1!$D$33:$D$35</c:f>
              <c:numCache>
                <c:formatCode>0.0%</c:formatCode>
                <c:ptCount val="3"/>
                <c:pt idx="0">
                  <c:v>0.43700000000000067</c:v>
                </c:pt>
                <c:pt idx="1">
                  <c:v>0.42500000000000032</c:v>
                </c:pt>
                <c:pt idx="2">
                  <c:v>0.1</c:v>
                </c:pt>
              </c:numCache>
            </c:numRef>
          </c:val>
        </c:ser>
        <c:shape val="cylinder"/>
        <c:axId val="95585024"/>
        <c:axId val="95586560"/>
        <c:axId val="0"/>
      </c:bar3DChart>
      <c:catAx>
        <c:axId val="95585024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2"/>
                </a:solidFill>
              </a:defRPr>
            </a:pPr>
            <a:endParaRPr lang="ru-RU"/>
          </a:p>
        </c:txPr>
        <c:crossAx val="95586560"/>
        <c:crosses val="autoZero"/>
        <c:auto val="1"/>
        <c:lblAlgn val="ctr"/>
        <c:lblOffset val="100"/>
      </c:catAx>
      <c:valAx>
        <c:axId val="95586560"/>
        <c:scaling>
          <c:orientation val="minMax"/>
        </c:scaling>
        <c:axPos val="l"/>
        <c:majorGridlines/>
        <c:numFmt formatCode="0.0%" sourceLinked="1"/>
        <c:tickLblPos val="nextTo"/>
        <c:crossAx val="95585024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view3D>
      <c:rAngAx val="1"/>
    </c:view3D>
    <c:plotArea>
      <c:layout>
        <c:manualLayout>
          <c:layoutTarget val="inner"/>
          <c:xMode val="edge"/>
          <c:yMode val="edge"/>
          <c:x val="9.4203911130826962E-2"/>
          <c:y val="5.7406487290692941E-2"/>
          <c:w val="0.86823740342316369"/>
          <c:h val="0.74117927772397429"/>
        </c:manualLayout>
      </c:layout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Лист1!$C$33:$C$35</c:f>
              <c:strCache>
                <c:ptCount val="3"/>
                <c:pt idx="0">
                  <c:v>Высшая квалификационная категория (35 чел)</c:v>
                </c:pt>
                <c:pt idx="1">
                  <c:v>Первая квалификационная категория (34 чел)</c:v>
                </c:pt>
                <c:pt idx="2">
                  <c:v>Соответствует занимаемой должности (8 чел)</c:v>
                </c:pt>
              </c:strCache>
            </c:strRef>
          </c:cat>
          <c:val>
            <c:numRef>
              <c:f>Лист1!$D$33:$D$35</c:f>
              <c:numCache>
                <c:formatCode>0.0%</c:formatCode>
                <c:ptCount val="3"/>
                <c:pt idx="0">
                  <c:v>0.437</c:v>
                </c:pt>
                <c:pt idx="1">
                  <c:v>0.42499999999999999</c:v>
                </c:pt>
                <c:pt idx="2">
                  <c:v>0.1</c:v>
                </c:pt>
              </c:numCache>
            </c:numRef>
          </c:val>
        </c:ser>
        <c:shape val="cylinder"/>
        <c:axId val="81818368"/>
        <c:axId val="81820288"/>
        <c:axId val="0"/>
      </c:bar3DChart>
      <c:catAx>
        <c:axId val="8181836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2"/>
                </a:solidFill>
              </a:defRPr>
            </a:pPr>
            <a:endParaRPr lang="ru-RU"/>
          </a:p>
        </c:txPr>
        <c:crossAx val="81820288"/>
        <c:crosses val="autoZero"/>
        <c:auto val="1"/>
        <c:lblAlgn val="ctr"/>
        <c:lblOffset val="100"/>
      </c:catAx>
      <c:valAx>
        <c:axId val="81820288"/>
        <c:scaling>
          <c:orientation val="minMax"/>
        </c:scaling>
        <c:axPos val="l"/>
        <c:majorGridlines/>
        <c:numFmt formatCode="0.0%" sourceLinked="1"/>
        <c:tickLblPos val="nextTo"/>
        <c:crossAx val="81818368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1"/>
          <c:order val="1"/>
          <c:tx>
            <c:strRef>
              <c:f>Лист1!$B$1</c:f>
            </c:strRef>
          </c:tx>
          <c:cat>
            <c:multiLvlStrRef>
              <c:f>Лист1!$A$2:$A$5</c:f>
            </c:multiLvlStrRef>
          </c:cat>
          <c:val>
            <c:numRef>
              <c:f>Лист1!$B$2:$B$5</c:f>
            </c:numRef>
          </c:val>
        </c:ser>
        <c:ser>
          <c:idx val="2"/>
          <c:order val="2"/>
          <c:tx>
            <c:strRef>
              <c:f>Лист1!$C$1</c:f>
            </c:strRef>
          </c:tx>
          <c:cat>
            <c:multiLvlStrRef>
              <c:f>Лист1!$A$2:$A$5</c:f>
            </c:multiLvlStrRef>
          </c:cat>
          <c:val>
            <c:numRef>
              <c:f>Лист1!$C$2:$C$5</c:f>
            </c:numRef>
          </c:val>
        </c:ser>
        <c:ser>
          <c:idx val="3"/>
          <c:order val="3"/>
          <c:tx>
            <c:strRef>
              <c:f>Лист1!$D$1</c:f>
            </c:strRef>
          </c:tx>
          <c:cat>
            <c:multiLvlStrRef>
              <c:f>Лист1!$A$2:$A$5</c:f>
            </c:multiLvlStrRef>
          </c:cat>
          <c:val>
            <c:numRef>
              <c:f>Лист1!$D$2:$D$5</c:f>
            </c:numRef>
          </c:val>
        </c:ser>
        <c:ser>
          <c:idx val="4"/>
          <c:order val="4"/>
          <c:cat>
            <c:multiLvlStrRef>
              <c:f>Лист1!$C$33:$C$35</c:f>
            </c:multiLvlStrRef>
          </c:cat>
          <c:val>
            <c:numRef>
              <c:f>Лист1!$D$33:$D$35</c:f>
            </c:numRef>
          </c:val>
        </c:ser>
        <c:ser>
          <c:idx val="0"/>
          <c:order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Лист1!$C$8:$C$10</c:f>
              <c:strCache>
                <c:ptCount val="3"/>
                <c:pt idx="0">
                  <c:v>от 25 до 35 лет     (16 чел)</c:v>
                </c:pt>
                <c:pt idx="1">
                  <c:v>от 35 до 55 лет      (48 чел)</c:v>
                </c:pt>
                <c:pt idx="2">
                  <c:v>старше 55 лет      (16 чел)</c:v>
                </c:pt>
              </c:strCache>
            </c:strRef>
          </c:cat>
          <c:val>
            <c:numRef>
              <c:f>Лист1!$D$8:$D$10</c:f>
              <c:numCache>
                <c:formatCode>0%</c:formatCode>
                <c:ptCount val="3"/>
                <c:pt idx="0">
                  <c:v>0.2</c:v>
                </c:pt>
                <c:pt idx="1">
                  <c:v>0.60000000000000064</c:v>
                </c:pt>
                <c:pt idx="2">
                  <c:v>0.2</c:v>
                </c:pt>
              </c:numCache>
            </c:numRef>
          </c:val>
        </c:ser>
        <c:shape val="cylinder"/>
        <c:axId val="95553792"/>
        <c:axId val="96600064"/>
        <c:axId val="0"/>
      </c:bar3DChart>
      <c:catAx>
        <c:axId val="955537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solidFill>
                  <a:schemeClr val="tx2"/>
                </a:solidFill>
              </a:defRPr>
            </a:pPr>
            <a:endParaRPr lang="ru-RU"/>
          </a:p>
        </c:txPr>
        <c:crossAx val="96600064"/>
        <c:crosses val="autoZero"/>
        <c:auto val="1"/>
        <c:lblAlgn val="ctr"/>
        <c:lblOffset val="100"/>
      </c:catAx>
      <c:valAx>
        <c:axId val="96600064"/>
        <c:scaling>
          <c:orientation val="minMax"/>
        </c:scaling>
        <c:axPos val="l"/>
        <c:majorGridlines/>
        <c:numFmt formatCode="0%" sourceLinked="1"/>
        <c:tickLblPos val="nextTo"/>
        <c:crossAx val="9555379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46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1135371179039312E-2"/>
          <c:y val="6.5934065934065963E-2"/>
          <c:w val="0.72707423580786024"/>
          <c:h val="0.74725274725274726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% учащихся</c:v>
                </c:pt>
              </c:strCache>
            </c:strRef>
          </c:tx>
          <c:spPr>
            <a:solidFill>
              <a:srgbClr val="9999FF"/>
            </a:solidFill>
            <a:ln w="12618">
              <a:solidFill>
                <a:srgbClr val="000000"/>
              </a:solidFill>
              <a:prstDash val="solid"/>
            </a:ln>
          </c:spPr>
          <c:cat>
            <c:numRef>
              <c:f>Sheet1!$B$1:$E$1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34</c:v>
                </c:pt>
                <c:pt idx="1">
                  <c:v>47</c:v>
                </c:pt>
                <c:pt idx="2">
                  <c:v>68</c:v>
                </c:pt>
                <c:pt idx="3">
                  <c:v>72</c:v>
                </c:pt>
              </c:numCache>
            </c:numRef>
          </c:val>
        </c:ser>
        <c:gapDepth val="0"/>
        <c:shape val="box"/>
        <c:axId val="166308864"/>
        <c:axId val="166261504"/>
        <c:axId val="0"/>
      </c:bar3DChart>
      <c:catAx>
        <c:axId val="166308864"/>
        <c:scaling>
          <c:orientation val="minMax"/>
        </c:scaling>
        <c:axPos val="b"/>
        <c:numFmt formatCode="General" sourceLinked="1"/>
        <c:tickLblPos val="low"/>
        <c:spPr>
          <a:ln w="315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95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66261504"/>
        <c:crosses val="autoZero"/>
        <c:auto val="1"/>
        <c:lblAlgn val="ctr"/>
        <c:lblOffset val="100"/>
        <c:tickLblSkip val="1"/>
        <c:tickMarkSkip val="1"/>
      </c:catAx>
      <c:valAx>
        <c:axId val="166261504"/>
        <c:scaling>
          <c:orientation val="minMax"/>
        </c:scaling>
        <c:axPos val="l"/>
        <c:majorGridlines>
          <c:spPr>
            <a:ln w="315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5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95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66308864"/>
        <c:crosses val="autoZero"/>
        <c:crossBetween val="between"/>
      </c:valAx>
      <c:spPr>
        <a:noFill/>
        <a:ln w="25237">
          <a:noFill/>
        </a:ln>
      </c:spPr>
    </c:plotArea>
    <c:legend>
      <c:legendPos val="r"/>
      <c:layout>
        <c:manualLayout>
          <c:xMode val="edge"/>
          <c:yMode val="edge"/>
          <c:x val="0.81222707423580864"/>
          <c:y val="0.44505494505494692"/>
          <c:w val="0.17903930131004428"/>
          <c:h val="0.10989010989011012"/>
        </c:manualLayout>
      </c:layout>
      <c:spPr>
        <a:noFill/>
        <a:ln w="3155">
          <a:solidFill>
            <a:srgbClr val="000000"/>
          </a:solidFill>
          <a:prstDash val="solid"/>
        </a:ln>
      </c:spPr>
      <c:txPr>
        <a:bodyPr/>
        <a:lstStyle/>
        <a:p>
          <a:pPr>
            <a:defRPr sz="730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795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F7CF08-7427-404F-939D-6AD08C945852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E03FC0-A86F-406F-9DB7-9A9DEEFB2F07}">
      <dgm:prSet phldrT="[Текст]" custT="1"/>
      <dgm:spPr/>
      <dgm:t>
        <a:bodyPr/>
        <a:lstStyle/>
        <a:p>
          <a:pPr algn="ctr"/>
          <a:r>
            <a:rPr lang="ru-RU" sz="2400" dirty="0" smtClean="0"/>
            <a:t>Совет школы                   Ученическое самоуправление</a:t>
          </a:r>
        </a:p>
        <a:p>
          <a:pPr algn="ctr"/>
          <a:r>
            <a:rPr lang="ru-RU" sz="2800" dirty="0" smtClean="0"/>
            <a:t>Директор школы</a:t>
          </a:r>
          <a:endParaRPr lang="ru-RU" sz="2800" dirty="0"/>
        </a:p>
      </dgm:t>
    </dgm:pt>
    <dgm:pt modelId="{0BF0A16C-6B73-4A4E-B8ED-52CA1B457B7D}" type="parTrans" cxnId="{2A43E578-2E8D-407C-BCBC-854751786461}">
      <dgm:prSet/>
      <dgm:spPr/>
      <dgm:t>
        <a:bodyPr/>
        <a:lstStyle/>
        <a:p>
          <a:endParaRPr lang="ru-RU"/>
        </a:p>
      </dgm:t>
    </dgm:pt>
    <dgm:pt modelId="{FF05DEE3-A744-4B49-A88A-FFB2140763F5}" type="sibTrans" cxnId="{2A43E578-2E8D-407C-BCBC-854751786461}">
      <dgm:prSet/>
      <dgm:spPr/>
      <dgm:t>
        <a:bodyPr/>
        <a:lstStyle/>
        <a:p>
          <a:endParaRPr lang="ru-RU"/>
        </a:p>
      </dgm:t>
    </dgm:pt>
    <dgm:pt modelId="{98CE5B9E-A51D-4539-8D93-9F265D1D1CD2}">
      <dgm:prSet phldrT="[Текст]" custT="1"/>
      <dgm:spPr/>
      <dgm:t>
        <a:bodyPr/>
        <a:lstStyle/>
        <a:p>
          <a:r>
            <a:rPr lang="ru-RU" sz="1200" dirty="0" smtClean="0"/>
            <a:t>Зам. директора по ИЯ </a:t>
          </a:r>
        </a:p>
        <a:p>
          <a:r>
            <a:rPr lang="ru-RU" sz="1200" dirty="0" smtClean="0"/>
            <a:t>Зам. директора по НО</a:t>
          </a:r>
        </a:p>
        <a:p>
          <a:r>
            <a:rPr lang="ru-RU" sz="1200" dirty="0" smtClean="0"/>
            <a:t>Зам. директора по УР</a:t>
          </a:r>
        </a:p>
        <a:p>
          <a:r>
            <a:rPr lang="ru-RU" sz="1200" dirty="0" smtClean="0"/>
            <a:t>Зам. директора по ИТ</a:t>
          </a:r>
        </a:p>
        <a:p>
          <a:r>
            <a:rPr lang="ru-RU" sz="1200" dirty="0" smtClean="0"/>
            <a:t>Зам. директора по ВР</a:t>
          </a:r>
        </a:p>
        <a:p>
          <a:r>
            <a:rPr lang="ru-RU" sz="1200" dirty="0" smtClean="0"/>
            <a:t>Зам. директора по АХЧ</a:t>
          </a:r>
          <a:endParaRPr lang="ru-RU" sz="1200" dirty="0"/>
        </a:p>
      </dgm:t>
    </dgm:pt>
    <dgm:pt modelId="{AC9F70BA-B366-43FF-AFC9-20F5B42254D7}" type="parTrans" cxnId="{3D39228A-67A4-40AA-B457-27B10A438593}">
      <dgm:prSet/>
      <dgm:spPr/>
      <dgm:t>
        <a:bodyPr/>
        <a:lstStyle/>
        <a:p>
          <a:endParaRPr lang="ru-RU"/>
        </a:p>
      </dgm:t>
    </dgm:pt>
    <dgm:pt modelId="{D5EB48E8-5F3D-4AAC-A13D-1485508BD793}" type="sibTrans" cxnId="{3D39228A-67A4-40AA-B457-27B10A438593}">
      <dgm:prSet/>
      <dgm:spPr/>
      <dgm:t>
        <a:bodyPr/>
        <a:lstStyle/>
        <a:p>
          <a:endParaRPr lang="ru-RU"/>
        </a:p>
      </dgm:t>
    </dgm:pt>
    <dgm:pt modelId="{09F8F67E-4F46-4EB3-A2B3-BE51229F6823}">
      <dgm:prSet phldrT="[Текст]" custT="1"/>
      <dgm:spPr/>
      <dgm:t>
        <a:bodyPr/>
        <a:lstStyle/>
        <a:p>
          <a:r>
            <a:rPr lang="ru-RU" sz="1200" dirty="0" smtClean="0"/>
            <a:t>Руководитель психологической службы</a:t>
          </a:r>
          <a:endParaRPr lang="ru-RU" sz="1200" dirty="0"/>
        </a:p>
      </dgm:t>
    </dgm:pt>
    <dgm:pt modelId="{D00529E4-938F-48A1-83B7-F9C2F6595329}" type="parTrans" cxnId="{7AD80E9A-BBF4-432D-8516-2ABD3740CB7C}">
      <dgm:prSet/>
      <dgm:spPr/>
      <dgm:t>
        <a:bodyPr/>
        <a:lstStyle/>
        <a:p>
          <a:endParaRPr lang="ru-RU"/>
        </a:p>
      </dgm:t>
    </dgm:pt>
    <dgm:pt modelId="{6B424B8D-CC7B-486F-8932-AD1686C27B37}" type="sibTrans" cxnId="{7AD80E9A-BBF4-432D-8516-2ABD3740CB7C}">
      <dgm:prSet/>
      <dgm:spPr/>
      <dgm:t>
        <a:bodyPr/>
        <a:lstStyle/>
        <a:p>
          <a:endParaRPr lang="ru-RU"/>
        </a:p>
      </dgm:t>
    </dgm:pt>
    <dgm:pt modelId="{F6D26EFC-B2D6-485B-95F5-65492A6D7461}">
      <dgm:prSet phldrT="[Текст]" custT="1"/>
      <dgm:spPr/>
      <dgm:t>
        <a:bodyPr/>
        <a:lstStyle/>
        <a:p>
          <a:r>
            <a:rPr lang="ru-RU" sz="2400" dirty="0" smtClean="0"/>
            <a:t>Педагогический совет  </a:t>
          </a:r>
        </a:p>
        <a:p>
          <a:r>
            <a:rPr lang="ru-RU" sz="2400" dirty="0" smtClean="0"/>
            <a:t>Административно-методический совет</a:t>
          </a:r>
        </a:p>
        <a:p>
          <a:r>
            <a:rPr lang="ru-RU" sz="2400" dirty="0" smtClean="0"/>
            <a:t>Руководители программ развития, проектов</a:t>
          </a:r>
          <a:endParaRPr lang="ru-RU" sz="2400" dirty="0"/>
        </a:p>
      </dgm:t>
    </dgm:pt>
    <dgm:pt modelId="{76890500-4A0F-4F42-B1A5-836C0B46DF07}" type="parTrans" cxnId="{59287031-DE13-47BC-9BE2-ECAC27CBDDC7}">
      <dgm:prSet/>
      <dgm:spPr/>
      <dgm:t>
        <a:bodyPr/>
        <a:lstStyle/>
        <a:p>
          <a:endParaRPr lang="ru-RU"/>
        </a:p>
      </dgm:t>
    </dgm:pt>
    <dgm:pt modelId="{763E5E37-0526-40B4-A407-C77311703004}" type="sibTrans" cxnId="{59287031-DE13-47BC-9BE2-ECAC27CBDDC7}">
      <dgm:prSet/>
      <dgm:spPr/>
      <dgm:t>
        <a:bodyPr/>
        <a:lstStyle/>
        <a:p>
          <a:endParaRPr lang="ru-RU"/>
        </a:p>
      </dgm:t>
    </dgm:pt>
    <dgm:pt modelId="{084F6C8E-AC92-4F65-ADBB-E3E1D6D2C88D}">
      <dgm:prSet phldrT="[Текст]"/>
      <dgm:spPr/>
      <dgm:t>
        <a:bodyPr/>
        <a:lstStyle/>
        <a:p>
          <a:r>
            <a:rPr lang="ru-RU" dirty="0" smtClean="0"/>
            <a:t>Руководители МО</a:t>
          </a:r>
          <a:endParaRPr lang="ru-RU" dirty="0"/>
        </a:p>
      </dgm:t>
    </dgm:pt>
    <dgm:pt modelId="{F256C2F2-C9B9-45D9-A1C5-775F6DE43653}" type="parTrans" cxnId="{CFFD042D-1961-4539-A96B-79A7B3333D37}">
      <dgm:prSet/>
      <dgm:spPr/>
      <dgm:t>
        <a:bodyPr/>
        <a:lstStyle/>
        <a:p>
          <a:endParaRPr lang="ru-RU"/>
        </a:p>
      </dgm:t>
    </dgm:pt>
    <dgm:pt modelId="{7982EFF9-03DB-430B-A165-4CAA3AF2DA12}" type="sibTrans" cxnId="{CFFD042D-1961-4539-A96B-79A7B3333D37}">
      <dgm:prSet/>
      <dgm:spPr/>
      <dgm:t>
        <a:bodyPr/>
        <a:lstStyle/>
        <a:p>
          <a:endParaRPr lang="ru-RU"/>
        </a:p>
      </dgm:t>
    </dgm:pt>
    <dgm:pt modelId="{5A4E7C78-6321-41CF-AE99-713327AE08E9}">
      <dgm:prSet phldrT="[Текст]"/>
      <dgm:spPr/>
      <dgm:t>
        <a:bodyPr/>
        <a:lstStyle/>
        <a:p>
          <a:r>
            <a:rPr lang="ru-RU" dirty="0" smtClean="0"/>
            <a:t>МО учителей-предметников</a:t>
          </a:r>
          <a:endParaRPr lang="ru-RU" dirty="0"/>
        </a:p>
      </dgm:t>
    </dgm:pt>
    <dgm:pt modelId="{4DF745D2-27E3-4361-B694-080692DA482C}" type="parTrans" cxnId="{8D784953-1410-44E1-A681-0051015EA144}">
      <dgm:prSet/>
      <dgm:spPr/>
      <dgm:t>
        <a:bodyPr/>
        <a:lstStyle/>
        <a:p>
          <a:endParaRPr lang="ru-RU"/>
        </a:p>
      </dgm:t>
    </dgm:pt>
    <dgm:pt modelId="{C38D0279-9004-4AAC-9217-9BCDB11CDC78}" type="sibTrans" cxnId="{8D784953-1410-44E1-A681-0051015EA144}">
      <dgm:prSet/>
      <dgm:spPr/>
      <dgm:t>
        <a:bodyPr/>
        <a:lstStyle/>
        <a:p>
          <a:endParaRPr lang="ru-RU"/>
        </a:p>
      </dgm:t>
    </dgm:pt>
    <dgm:pt modelId="{0A0AEE6E-77B1-4250-A66B-2521ADEE0A85}">
      <dgm:prSet phldrT="[Текст]"/>
      <dgm:spPr/>
      <dgm:t>
        <a:bodyPr/>
        <a:lstStyle/>
        <a:p>
          <a:r>
            <a:rPr lang="ru-RU" dirty="0" smtClean="0"/>
            <a:t>Творческие инициативные, проблемные группы</a:t>
          </a:r>
          <a:endParaRPr lang="ru-RU" dirty="0"/>
        </a:p>
      </dgm:t>
    </dgm:pt>
    <dgm:pt modelId="{08596174-6517-47D0-8D5B-F9D70BCA970E}" type="parTrans" cxnId="{EB98531C-A2C6-4494-9745-B3398A29516C}">
      <dgm:prSet/>
      <dgm:spPr/>
      <dgm:t>
        <a:bodyPr/>
        <a:lstStyle/>
        <a:p>
          <a:endParaRPr lang="ru-RU"/>
        </a:p>
      </dgm:t>
    </dgm:pt>
    <dgm:pt modelId="{2845AE83-F624-4915-817E-D8F8DC71BBEC}" type="sibTrans" cxnId="{EB98531C-A2C6-4494-9745-B3398A29516C}">
      <dgm:prSet/>
      <dgm:spPr/>
      <dgm:t>
        <a:bodyPr/>
        <a:lstStyle/>
        <a:p>
          <a:endParaRPr lang="ru-RU"/>
        </a:p>
      </dgm:t>
    </dgm:pt>
    <dgm:pt modelId="{5C208F5A-551C-4D54-9AFF-0FD301031BB7}">
      <dgm:prSet phldrT="[Текст]"/>
      <dgm:spPr/>
      <dgm:t>
        <a:bodyPr/>
        <a:lstStyle/>
        <a:p>
          <a:r>
            <a:rPr lang="ru-RU" dirty="0" smtClean="0"/>
            <a:t>Программы развития школы</a:t>
          </a:r>
          <a:endParaRPr lang="ru-RU" dirty="0"/>
        </a:p>
      </dgm:t>
    </dgm:pt>
    <dgm:pt modelId="{20B3A05F-BF2A-4FDD-AB95-41836F7B4327}" type="parTrans" cxnId="{AC5C818A-4D68-4EB9-BE2D-E1E1987D9E68}">
      <dgm:prSet/>
      <dgm:spPr/>
      <dgm:t>
        <a:bodyPr/>
        <a:lstStyle/>
        <a:p>
          <a:endParaRPr lang="ru-RU"/>
        </a:p>
      </dgm:t>
    </dgm:pt>
    <dgm:pt modelId="{A502501D-AE0F-4E6F-9EFD-FCC214421592}" type="sibTrans" cxnId="{AC5C818A-4D68-4EB9-BE2D-E1E1987D9E68}">
      <dgm:prSet/>
      <dgm:spPr/>
      <dgm:t>
        <a:bodyPr/>
        <a:lstStyle/>
        <a:p>
          <a:endParaRPr lang="ru-RU"/>
        </a:p>
      </dgm:t>
    </dgm:pt>
    <dgm:pt modelId="{FF8BC9D7-2D98-4A22-A263-B197E62FE97A}">
      <dgm:prSet phldrT="[Текст]"/>
      <dgm:spPr/>
      <dgm:t>
        <a:bodyPr/>
        <a:lstStyle/>
        <a:p>
          <a:r>
            <a:rPr lang="ru-RU" dirty="0" smtClean="0"/>
            <a:t>Инновационные проекты</a:t>
          </a:r>
          <a:endParaRPr lang="ru-RU" dirty="0"/>
        </a:p>
      </dgm:t>
    </dgm:pt>
    <dgm:pt modelId="{1E31AB44-BB08-4A23-8EB3-15610C643283}" type="parTrans" cxnId="{5314CDAE-2F53-41E6-9D43-729F27134D77}">
      <dgm:prSet/>
      <dgm:spPr/>
      <dgm:t>
        <a:bodyPr/>
        <a:lstStyle/>
        <a:p>
          <a:endParaRPr lang="ru-RU"/>
        </a:p>
      </dgm:t>
    </dgm:pt>
    <dgm:pt modelId="{F6C6A0C4-46A7-49B6-86E2-5BFEF77C0E25}" type="sibTrans" cxnId="{5314CDAE-2F53-41E6-9D43-729F27134D77}">
      <dgm:prSet/>
      <dgm:spPr/>
      <dgm:t>
        <a:bodyPr/>
        <a:lstStyle/>
        <a:p>
          <a:endParaRPr lang="ru-RU"/>
        </a:p>
      </dgm:t>
    </dgm:pt>
    <dgm:pt modelId="{87DAC08B-D80D-43DF-9B6D-2DAFADF2AEC7}">
      <dgm:prSet phldrT="[Текст]"/>
      <dgm:spPr/>
      <dgm:t>
        <a:bodyPr/>
        <a:lstStyle/>
        <a:p>
          <a:endParaRPr lang="ru-RU"/>
        </a:p>
      </dgm:t>
    </dgm:pt>
    <dgm:pt modelId="{8FF7E72B-4D21-4634-9B8C-4B28594C5809}" type="parTrans" cxnId="{F5C3DAD3-56D7-4B10-8E6A-B734D339D822}">
      <dgm:prSet/>
      <dgm:spPr/>
      <dgm:t>
        <a:bodyPr/>
        <a:lstStyle/>
        <a:p>
          <a:endParaRPr lang="ru-RU"/>
        </a:p>
      </dgm:t>
    </dgm:pt>
    <dgm:pt modelId="{79F22016-F809-4ABF-A0D7-23F30AC03E89}" type="sibTrans" cxnId="{F5C3DAD3-56D7-4B10-8E6A-B734D339D822}">
      <dgm:prSet/>
      <dgm:spPr/>
      <dgm:t>
        <a:bodyPr/>
        <a:lstStyle/>
        <a:p>
          <a:endParaRPr lang="ru-RU"/>
        </a:p>
      </dgm:t>
    </dgm:pt>
    <dgm:pt modelId="{A453D153-24BD-42CF-8433-EC32B3CA8667}">
      <dgm:prSet/>
      <dgm:spPr/>
      <dgm:t>
        <a:bodyPr/>
        <a:lstStyle/>
        <a:p>
          <a:r>
            <a:rPr lang="ru-RU" dirty="0" smtClean="0"/>
            <a:t>Психологическая служба</a:t>
          </a:r>
          <a:endParaRPr lang="ru-RU" dirty="0"/>
        </a:p>
      </dgm:t>
    </dgm:pt>
    <dgm:pt modelId="{44FECD64-7D74-48DC-84A2-B9E9A1718702}" type="parTrans" cxnId="{23B2D903-7586-400E-AA3F-8ED982E74551}">
      <dgm:prSet/>
      <dgm:spPr/>
      <dgm:t>
        <a:bodyPr/>
        <a:lstStyle/>
        <a:p>
          <a:endParaRPr lang="ru-RU"/>
        </a:p>
      </dgm:t>
    </dgm:pt>
    <dgm:pt modelId="{FCC50713-71F9-4CF3-93D7-FB6E1C9D8FDD}" type="sibTrans" cxnId="{23B2D903-7586-400E-AA3F-8ED982E74551}">
      <dgm:prSet/>
      <dgm:spPr/>
      <dgm:t>
        <a:bodyPr/>
        <a:lstStyle/>
        <a:p>
          <a:endParaRPr lang="ru-RU"/>
        </a:p>
      </dgm:t>
    </dgm:pt>
    <dgm:pt modelId="{7BAEC04C-325F-45F9-9FCE-F22B719A0508}">
      <dgm:prSet/>
      <dgm:spPr/>
      <dgm:t>
        <a:bodyPr/>
        <a:lstStyle/>
        <a:p>
          <a:r>
            <a:rPr lang="ru-RU" dirty="0" smtClean="0"/>
            <a:t>Малый педсовет</a:t>
          </a:r>
          <a:endParaRPr lang="ru-RU" dirty="0"/>
        </a:p>
      </dgm:t>
    </dgm:pt>
    <dgm:pt modelId="{28EF49D5-6873-43E4-9D86-71D791632DBB}" type="parTrans" cxnId="{7D105549-70A9-4423-99C4-F1DBB5B9E333}">
      <dgm:prSet/>
      <dgm:spPr/>
      <dgm:t>
        <a:bodyPr/>
        <a:lstStyle/>
        <a:p>
          <a:endParaRPr lang="ru-RU"/>
        </a:p>
      </dgm:t>
    </dgm:pt>
    <dgm:pt modelId="{5ED3515D-FB3D-4606-B78F-B67C5B55F2EA}" type="sibTrans" cxnId="{7D105549-70A9-4423-99C4-F1DBB5B9E333}">
      <dgm:prSet/>
      <dgm:spPr/>
      <dgm:t>
        <a:bodyPr/>
        <a:lstStyle/>
        <a:p>
          <a:endParaRPr lang="ru-RU"/>
        </a:p>
      </dgm:t>
    </dgm:pt>
    <dgm:pt modelId="{A21189F5-FEFE-489A-BF17-195CCEED0AF7}">
      <dgm:prSet/>
      <dgm:spPr/>
      <dgm:t>
        <a:bodyPr/>
        <a:lstStyle/>
        <a:p>
          <a:r>
            <a:rPr lang="ru-RU" dirty="0" err="1" smtClean="0"/>
            <a:t>Метапредметные</a:t>
          </a:r>
          <a:r>
            <a:rPr lang="ru-RU" dirty="0" smtClean="0"/>
            <a:t> объединения</a:t>
          </a:r>
          <a:endParaRPr lang="ru-RU" dirty="0"/>
        </a:p>
      </dgm:t>
    </dgm:pt>
    <dgm:pt modelId="{5034AE21-9589-42B0-A41E-CA55766F2BA4}" type="parTrans" cxnId="{FFA5295D-98A3-44B4-AF64-0EC8FBD3CD07}">
      <dgm:prSet/>
      <dgm:spPr/>
      <dgm:t>
        <a:bodyPr/>
        <a:lstStyle/>
        <a:p>
          <a:endParaRPr lang="ru-RU"/>
        </a:p>
      </dgm:t>
    </dgm:pt>
    <dgm:pt modelId="{D4266EFE-5FE6-4C09-AB33-BB2694A49105}" type="sibTrans" cxnId="{FFA5295D-98A3-44B4-AF64-0EC8FBD3CD07}">
      <dgm:prSet/>
      <dgm:spPr/>
      <dgm:t>
        <a:bodyPr/>
        <a:lstStyle/>
        <a:p>
          <a:endParaRPr lang="ru-RU"/>
        </a:p>
      </dgm:t>
    </dgm:pt>
    <dgm:pt modelId="{E8BA1C5D-1B37-42AB-A583-195777323BF3}">
      <dgm:prSet/>
      <dgm:spPr/>
      <dgm:t>
        <a:bodyPr/>
        <a:lstStyle/>
        <a:p>
          <a:r>
            <a:rPr lang="ru-RU" dirty="0" smtClean="0"/>
            <a:t>МО классных руководителей</a:t>
          </a:r>
          <a:endParaRPr lang="ru-RU" dirty="0"/>
        </a:p>
      </dgm:t>
    </dgm:pt>
    <dgm:pt modelId="{17B32D1B-6A65-44F9-9882-7FD681D6A917}" type="parTrans" cxnId="{17C3AE5B-1F42-4312-84CB-7941D75D9466}">
      <dgm:prSet/>
      <dgm:spPr/>
      <dgm:t>
        <a:bodyPr/>
        <a:lstStyle/>
        <a:p>
          <a:endParaRPr lang="ru-RU"/>
        </a:p>
      </dgm:t>
    </dgm:pt>
    <dgm:pt modelId="{712E9A07-B3FC-4770-AE67-B3A22B07AAFD}" type="sibTrans" cxnId="{17C3AE5B-1F42-4312-84CB-7941D75D9466}">
      <dgm:prSet/>
      <dgm:spPr/>
      <dgm:t>
        <a:bodyPr/>
        <a:lstStyle/>
        <a:p>
          <a:endParaRPr lang="ru-RU"/>
        </a:p>
      </dgm:t>
    </dgm:pt>
    <dgm:pt modelId="{D976B893-5245-4398-9082-E1A8BED0B712}" type="pres">
      <dgm:prSet presAssocID="{D7F7CF08-7427-404F-939D-6AD08C945852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9B5C85-09B4-4973-99B9-3554D337BC62}" type="pres">
      <dgm:prSet presAssocID="{D7F7CF08-7427-404F-939D-6AD08C945852}" presName="outerBox" presStyleCnt="0"/>
      <dgm:spPr/>
    </dgm:pt>
    <dgm:pt modelId="{A6A1975B-DD03-46A9-B988-778C09C716CA}" type="pres">
      <dgm:prSet presAssocID="{D7F7CF08-7427-404F-939D-6AD08C945852}" presName="outerBoxParent" presStyleLbl="node1" presStyleIdx="0" presStyleCnt="3" custLinFactNeighborX="13934" custLinFactNeighborY="-2210"/>
      <dgm:spPr/>
      <dgm:t>
        <a:bodyPr/>
        <a:lstStyle/>
        <a:p>
          <a:endParaRPr lang="ru-RU"/>
        </a:p>
      </dgm:t>
    </dgm:pt>
    <dgm:pt modelId="{16D67F46-BBA8-4A5B-9FC7-C522609BBFA1}" type="pres">
      <dgm:prSet presAssocID="{D7F7CF08-7427-404F-939D-6AD08C945852}" presName="outerBoxChildren" presStyleCnt="0"/>
      <dgm:spPr/>
    </dgm:pt>
    <dgm:pt modelId="{454222DE-B3E1-4733-B1C4-6B03F3FA196D}" type="pres">
      <dgm:prSet presAssocID="{98CE5B9E-A51D-4539-8D93-9F265D1D1CD2}" presName="oChild" presStyleLbl="fgAcc1" presStyleIdx="0" presStyleCnt="10" custAng="0" custScaleX="139891" custScaleY="384126" custLinFactY="-28258" custLinFactNeighborX="874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69BD87-0DED-4D62-BD2D-DC00AA6AC339}" type="pres">
      <dgm:prSet presAssocID="{D5EB48E8-5F3D-4AAC-A13D-1485508BD793}" presName="outerSibTrans" presStyleCnt="0"/>
      <dgm:spPr/>
    </dgm:pt>
    <dgm:pt modelId="{4824CBA1-7FC9-480E-B56A-4105A7E1D847}" type="pres">
      <dgm:prSet presAssocID="{09F8F67E-4F46-4EB3-A2B3-BE51229F6823}" presName="oChild" presStyleLbl="fgAcc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F1831-1777-4080-89D2-1F2BDA2BE24E}" type="pres">
      <dgm:prSet presAssocID="{6B424B8D-CC7B-486F-8932-AD1686C27B37}" presName="outerSibTrans" presStyleCnt="0"/>
      <dgm:spPr/>
    </dgm:pt>
    <dgm:pt modelId="{5D5C6B1E-3E3E-492C-9D90-1F01C8BE94D7}" type="pres">
      <dgm:prSet presAssocID="{A453D153-24BD-42CF-8433-EC32B3CA8667}" presName="oChild" presStyleLbl="fgAcc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7957DB-F1DC-4F30-B6AA-732B5BEE86AF}" type="pres">
      <dgm:prSet presAssocID="{FCC50713-71F9-4CF3-93D7-FB6E1C9D8FDD}" presName="outerSibTrans" presStyleCnt="0"/>
      <dgm:spPr/>
    </dgm:pt>
    <dgm:pt modelId="{A33A2A0D-9B14-4002-BCF9-6CC3FE1859C2}" type="pres">
      <dgm:prSet presAssocID="{7BAEC04C-325F-45F9-9FCE-F22B719A0508}" presName="oChild" presStyleLbl="fgAcc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31EB4-CC09-4D20-9D71-D6D5CC0490DF}" type="pres">
      <dgm:prSet presAssocID="{D7F7CF08-7427-404F-939D-6AD08C945852}" presName="middleBox" presStyleCnt="0"/>
      <dgm:spPr/>
    </dgm:pt>
    <dgm:pt modelId="{6DDF5FB9-E99D-4C6E-80A7-DAE7FB1AFBE7}" type="pres">
      <dgm:prSet presAssocID="{D7F7CF08-7427-404F-939D-6AD08C945852}" presName="middleBoxParent" presStyleLbl="node1" presStyleIdx="1" presStyleCnt="3" custScaleX="96616" custScaleY="110294" custLinFactNeighborX="1058" custLinFactNeighborY="-1437"/>
      <dgm:spPr/>
      <dgm:t>
        <a:bodyPr/>
        <a:lstStyle/>
        <a:p>
          <a:endParaRPr lang="ru-RU"/>
        </a:p>
      </dgm:t>
    </dgm:pt>
    <dgm:pt modelId="{5C6BBDCB-35C4-492D-888E-893A7C126A9A}" type="pres">
      <dgm:prSet presAssocID="{D7F7CF08-7427-404F-939D-6AD08C945852}" presName="middleBoxChildren" presStyleCnt="0"/>
      <dgm:spPr/>
    </dgm:pt>
    <dgm:pt modelId="{C0BE1EDB-FD5A-4C7A-9739-AD2A4D55E8AB}" type="pres">
      <dgm:prSet presAssocID="{084F6C8E-AC92-4F65-ADBB-E3E1D6D2C88D}" presName="mChild" presStyleLbl="fgAcc1" presStyleIdx="4" presStyleCnt="10" custScaleX="97501" custLinFactNeighborX="5288" custLinFactNeighborY="27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D6AAA5-FDC4-45EB-BF8A-E95C1FFB4456}" type="pres">
      <dgm:prSet presAssocID="{7982EFF9-03DB-430B-A165-4CAA3AF2DA12}" presName="middleSibTrans" presStyleCnt="0"/>
      <dgm:spPr/>
    </dgm:pt>
    <dgm:pt modelId="{5C674FF9-84BB-42CD-BCB3-E308E633D633}" type="pres">
      <dgm:prSet presAssocID="{5A4E7C78-6321-41CF-AE99-713327AE08E9}" presName="mChild" presStyleLbl="fgAcc1" presStyleIdx="5" presStyleCnt="10" custLinFactNeighborX="6538" custLinFactNeighborY="63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9ED6E-4CF0-4BBF-89C0-8AA05EC61D5A}" type="pres">
      <dgm:prSet presAssocID="{C38D0279-9004-4AAC-9217-9BCDB11CDC78}" presName="middleSibTrans" presStyleCnt="0"/>
      <dgm:spPr/>
    </dgm:pt>
    <dgm:pt modelId="{8154EAE6-AA97-4975-8818-4C6D652A2768}" type="pres">
      <dgm:prSet presAssocID="{E8BA1C5D-1B37-42AB-A583-195777323BF3}" presName="mChild" presStyleLbl="fgAcc1" presStyleIdx="6" presStyleCnt="10" custLinFactNeighborX="6538" custLinFactNeighborY="99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114E4-BFAB-4805-BF55-B37E88F7925A}" type="pres">
      <dgm:prSet presAssocID="{D7F7CF08-7427-404F-939D-6AD08C945852}" presName="centerBox" presStyleCnt="0"/>
      <dgm:spPr/>
    </dgm:pt>
    <dgm:pt modelId="{8A80D15A-D8E4-4795-96CE-16DB3BE7AFF3}" type="pres">
      <dgm:prSet presAssocID="{D7F7CF08-7427-404F-939D-6AD08C945852}" presName="centerBoxParent" presStyleLbl="node1" presStyleIdx="2" presStyleCnt="3"/>
      <dgm:spPr/>
      <dgm:t>
        <a:bodyPr/>
        <a:lstStyle/>
        <a:p>
          <a:endParaRPr lang="ru-RU"/>
        </a:p>
      </dgm:t>
    </dgm:pt>
    <dgm:pt modelId="{6BCC013C-65B6-4C0E-A22D-EC0334B88FE1}" type="pres">
      <dgm:prSet presAssocID="{D7F7CF08-7427-404F-939D-6AD08C945852}" presName="centerBoxChildren" presStyleCnt="0"/>
      <dgm:spPr/>
    </dgm:pt>
    <dgm:pt modelId="{C67732B9-E314-44AD-879E-F74DF5E5F4E5}" type="pres">
      <dgm:prSet presAssocID="{5C208F5A-551C-4D54-9AFF-0FD301031BB7}" presName="cChild" presStyleLbl="fgAcc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3AF9CA-1AFE-4941-A18E-1EF3D1CA0A9A}" type="pres">
      <dgm:prSet presAssocID="{A502501D-AE0F-4E6F-9EFD-FCC214421592}" presName="centerSibTrans" presStyleCnt="0"/>
      <dgm:spPr/>
    </dgm:pt>
    <dgm:pt modelId="{61C8683E-0958-4A43-B72A-75878E9ADAE6}" type="pres">
      <dgm:prSet presAssocID="{FF8BC9D7-2D98-4A22-A263-B197E62FE97A}" presName="cChild" presStyleLbl="fgAcc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A20D4-8EBB-4E44-A342-B7ECE55625DD}" type="pres">
      <dgm:prSet presAssocID="{F6C6A0C4-46A7-49B6-86E2-5BFEF77C0E25}" presName="centerSibTrans" presStyleCnt="0"/>
      <dgm:spPr/>
    </dgm:pt>
    <dgm:pt modelId="{61FA16CF-C53D-43B6-A422-78CBE1043CCA}" type="pres">
      <dgm:prSet presAssocID="{A21189F5-FEFE-489A-BF17-195CCEED0AF7}" presName="cChild" presStyleLbl="fgAcc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D80E9A-BBF4-432D-8516-2ABD3740CB7C}" srcId="{37E03FC0-A86F-406F-9DB7-9A9DEEFB2F07}" destId="{09F8F67E-4F46-4EB3-A2B3-BE51229F6823}" srcOrd="1" destOrd="0" parTransId="{D00529E4-938F-48A1-83B7-F9C2F6595329}" sibTransId="{6B424B8D-CC7B-486F-8932-AD1686C27B37}"/>
    <dgm:cxn modelId="{23B2D903-7586-400E-AA3F-8ED982E74551}" srcId="{37E03FC0-A86F-406F-9DB7-9A9DEEFB2F07}" destId="{A453D153-24BD-42CF-8433-EC32B3CA8667}" srcOrd="2" destOrd="0" parTransId="{44FECD64-7D74-48DC-84A2-B9E9A1718702}" sibTransId="{FCC50713-71F9-4CF3-93D7-FB6E1C9D8FDD}"/>
    <dgm:cxn modelId="{CFFD042D-1961-4539-A96B-79A7B3333D37}" srcId="{F6D26EFC-B2D6-485B-95F5-65492A6D7461}" destId="{084F6C8E-AC92-4F65-ADBB-E3E1D6D2C88D}" srcOrd="0" destOrd="0" parTransId="{F256C2F2-C9B9-45D9-A1C5-775F6DE43653}" sibTransId="{7982EFF9-03DB-430B-A165-4CAA3AF2DA12}"/>
    <dgm:cxn modelId="{17C3AE5B-1F42-4312-84CB-7941D75D9466}" srcId="{F6D26EFC-B2D6-485B-95F5-65492A6D7461}" destId="{E8BA1C5D-1B37-42AB-A583-195777323BF3}" srcOrd="2" destOrd="0" parTransId="{17B32D1B-6A65-44F9-9882-7FD681D6A917}" sibTransId="{712E9A07-B3FC-4770-AE67-B3A22B07AAFD}"/>
    <dgm:cxn modelId="{B3D39714-84B6-459E-9606-205E903DEA45}" type="presOf" srcId="{09F8F67E-4F46-4EB3-A2B3-BE51229F6823}" destId="{4824CBA1-7FC9-480E-B56A-4105A7E1D847}" srcOrd="0" destOrd="0" presId="urn:microsoft.com/office/officeart/2005/8/layout/target2"/>
    <dgm:cxn modelId="{D0005579-78DE-4105-AD8E-37B0A9E66709}" type="presOf" srcId="{E8BA1C5D-1B37-42AB-A583-195777323BF3}" destId="{8154EAE6-AA97-4975-8818-4C6D652A2768}" srcOrd="0" destOrd="0" presId="urn:microsoft.com/office/officeart/2005/8/layout/target2"/>
    <dgm:cxn modelId="{1C4CED04-0B1E-47A4-B7B5-D4ED84EC525A}" type="presOf" srcId="{5A4E7C78-6321-41CF-AE99-713327AE08E9}" destId="{5C674FF9-84BB-42CD-BCB3-E308E633D633}" srcOrd="0" destOrd="0" presId="urn:microsoft.com/office/officeart/2005/8/layout/target2"/>
    <dgm:cxn modelId="{5314CDAE-2F53-41E6-9D43-729F27134D77}" srcId="{0A0AEE6E-77B1-4250-A66B-2521ADEE0A85}" destId="{FF8BC9D7-2D98-4A22-A263-B197E62FE97A}" srcOrd="1" destOrd="0" parTransId="{1E31AB44-BB08-4A23-8EB3-15610C643283}" sibTransId="{F6C6A0C4-46A7-49B6-86E2-5BFEF77C0E25}"/>
    <dgm:cxn modelId="{FEAE1320-DB38-4636-9909-AA7B314FA2A7}" type="presOf" srcId="{D7F7CF08-7427-404F-939D-6AD08C945852}" destId="{D976B893-5245-4398-9082-E1A8BED0B712}" srcOrd="0" destOrd="0" presId="urn:microsoft.com/office/officeart/2005/8/layout/target2"/>
    <dgm:cxn modelId="{8D784953-1410-44E1-A681-0051015EA144}" srcId="{F6D26EFC-B2D6-485B-95F5-65492A6D7461}" destId="{5A4E7C78-6321-41CF-AE99-713327AE08E9}" srcOrd="1" destOrd="0" parTransId="{4DF745D2-27E3-4361-B694-080692DA482C}" sibTransId="{C38D0279-9004-4AAC-9217-9BCDB11CDC78}"/>
    <dgm:cxn modelId="{FFA5295D-98A3-44B4-AF64-0EC8FBD3CD07}" srcId="{0A0AEE6E-77B1-4250-A66B-2521ADEE0A85}" destId="{A21189F5-FEFE-489A-BF17-195CCEED0AF7}" srcOrd="2" destOrd="0" parTransId="{5034AE21-9589-42B0-A41E-CA55766F2BA4}" sibTransId="{D4266EFE-5FE6-4C09-AB33-BB2694A49105}"/>
    <dgm:cxn modelId="{3D39228A-67A4-40AA-B457-27B10A438593}" srcId="{37E03FC0-A86F-406F-9DB7-9A9DEEFB2F07}" destId="{98CE5B9E-A51D-4539-8D93-9F265D1D1CD2}" srcOrd="0" destOrd="0" parTransId="{AC9F70BA-B366-43FF-AFC9-20F5B42254D7}" sibTransId="{D5EB48E8-5F3D-4AAC-A13D-1485508BD793}"/>
    <dgm:cxn modelId="{B95EF2CA-917E-4176-B662-07B6D0749FBD}" type="presOf" srcId="{FF8BC9D7-2D98-4A22-A263-B197E62FE97A}" destId="{61C8683E-0958-4A43-B72A-75878E9ADAE6}" srcOrd="0" destOrd="0" presId="urn:microsoft.com/office/officeart/2005/8/layout/target2"/>
    <dgm:cxn modelId="{EB98531C-A2C6-4494-9745-B3398A29516C}" srcId="{D7F7CF08-7427-404F-939D-6AD08C945852}" destId="{0A0AEE6E-77B1-4250-A66B-2521ADEE0A85}" srcOrd="2" destOrd="0" parTransId="{08596174-6517-47D0-8D5B-F9D70BCA970E}" sibTransId="{2845AE83-F624-4915-817E-D8F8DC71BBEC}"/>
    <dgm:cxn modelId="{A0753CF5-764D-4BB5-ABB9-08A328ACE12F}" type="presOf" srcId="{7BAEC04C-325F-45F9-9FCE-F22B719A0508}" destId="{A33A2A0D-9B14-4002-BCF9-6CC3FE1859C2}" srcOrd="0" destOrd="0" presId="urn:microsoft.com/office/officeart/2005/8/layout/target2"/>
    <dgm:cxn modelId="{7D105549-70A9-4423-99C4-F1DBB5B9E333}" srcId="{37E03FC0-A86F-406F-9DB7-9A9DEEFB2F07}" destId="{7BAEC04C-325F-45F9-9FCE-F22B719A0508}" srcOrd="3" destOrd="0" parTransId="{28EF49D5-6873-43E4-9D86-71D791632DBB}" sibTransId="{5ED3515D-FB3D-4606-B78F-B67C5B55F2EA}"/>
    <dgm:cxn modelId="{2A564728-390C-4361-BEB8-EEB5A605B499}" type="presOf" srcId="{0A0AEE6E-77B1-4250-A66B-2521ADEE0A85}" destId="{8A80D15A-D8E4-4795-96CE-16DB3BE7AFF3}" srcOrd="0" destOrd="0" presId="urn:microsoft.com/office/officeart/2005/8/layout/target2"/>
    <dgm:cxn modelId="{F1DCE04F-70E4-44A5-B1D6-5756FB284FBA}" type="presOf" srcId="{084F6C8E-AC92-4F65-ADBB-E3E1D6D2C88D}" destId="{C0BE1EDB-FD5A-4C7A-9739-AD2A4D55E8AB}" srcOrd="0" destOrd="0" presId="urn:microsoft.com/office/officeart/2005/8/layout/target2"/>
    <dgm:cxn modelId="{15C898A9-7F75-4EDC-B8B4-8327A4451DD5}" type="presOf" srcId="{F6D26EFC-B2D6-485B-95F5-65492A6D7461}" destId="{6DDF5FB9-E99D-4C6E-80A7-DAE7FB1AFBE7}" srcOrd="0" destOrd="0" presId="urn:microsoft.com/office/officeart/2005/8/layout/target2"/>
    <dgm:cxn modelId="{59287031-DE13-47BC-9BE2-ECAC27CBDDC7}" srcId="{D7F7CF08-7427-404F-939D-6AD08C945852}" destId="{F6D26EFC-B2D6-485B-95F5-65492A6D7461}" srcOrd="1" destOrd="0" parTransId="{76890500-4A0F-4F42-B1A5-836C0B46DF07}" sibTransId="{763E5E37-0526-40B4-A407-C77311703004}"/>
    <dgm:cxn modelId="{10AA43B4-FC15-4C74-BC2F-7D31831E0743}" type="presOf" srcId="{37E03FC0-A86F-406F-9DB7-9A9DEEFB2F07}" destId="{A6A1975B-DD03-46A9-B988-778C09C716CA}" srcOrd="0" destOrd="0" presId="urn:microsoft.com/office/officeart/2005/8/layout/target2"/>
    <dgm:cxn modelId="{2A43E578-2E8D-407C-BCBC-854751786461}" srcId="{D7F7CF08-7427-404F-939D-6AD08C945852}" destId="{37E03FC0-A86F-406F-9DB7-9A9DEEFB2F07}" srcOrd="0" destOrd="0" parTransId="{0BF0A16C-6B73-4A4E-B8ED-52CA1B457B7D}" sibTransId="{FF05DEE3-A744-4B49-A88A-FFB2140763F5}"/>
    <dgm:cxn modelId="{AC5C818A-4D68-4EB9-BE2D-E1E1987D9E68}" srcId="{0A0AEE6E-77B1-4250-A66B-2521ADEE0A85}" destId="{5C208F5A-551C-4D54-9AFF-0FD301031BB7}" srcOrd="0" destOrd="0" parTransId="{20B3A05F-BF2A-4FDD-AB95-41836F7B4327}" sibTransId="{A502501D-AE0F-4E6F-9EFD-FCC214421592}"/>
    <dgm:cxn modelId="{A1D68D29-51E6-4CB0-94A6-00F0C1820A2F}" type="presOf" srcId="{A21189F5-FEFE-489A-BF17-195CCEED0AF7}" destId="{61FA16CF-C53D-43B6-A422-78CBE1043CCA}" srcOrd="0" destOrd="0" presId="urn:microsoft.com/office/officeart/2005/8/layout/target2"/>
    <dgm:cxn modelId="{75B38955-7D02-439C-B698-5879293AF9E8}" type="presOf" srcId="{A453D153-24BD-42CF-8433-EC32B3CA8667}" destId="{5D5C6B1E-3E3E-492C-9D90-1F01C8BE94D7}" srcOrd="0" destOrd="0" presId="urn:microsoft.com/office/officeart/2005/8/layout/target2"/>
    <dgm:cxn modelId="{F5C3DAD3-56D7-4B10-8E6A-B734D339D822}" srcId="{D7F7CF08-7427-404F-939D-6AD08C945852}" destId="{87DAC08B-D80D-43DF-9B6D-2DAFADF2AEC7}" srcOrd="3" destOrd="0" parTransId="{8FF7E72B-4D21-4634-9B8C-4B28594C5809}" sibTransId="{79F22016-F809-4ABF-A0D7-23F30AC03E89}"/>
    <dgm:cxn modelId="{77C668D8-936E-4255-904D-806E534EF7FB}" type="presOf" srcId="{98CE5B9E-A51D-4539-8D93-9F265D1D1CD2}" destId="{454222DE-B3E1-4733-B1C4-6B03F3FA196D}" srcOrd="0" destOrd="0" presId="urn:microsoft.com/office/officeart/2005/8/layout/target2"/>
    <dgm:cxn modelId="{25B22777-DF11-4CC9-A211-3C0465ECCEE7}" type="presOf" srcId="{5C208F5A-551C-4D54-9AFF-0FD301031BB7}" destId="{C67732B9-E314-44AD-879E-F74DF5E5F4E5}" srcOrd="0" destOrd="0" presId="urn:microsoft.com/office/officeart/2005/8/layout/target2"/>
    <dgm:cxn modelId="{BEBE35F0-25DC-487A-8007-40B7C8892E65}" type="presParOf" srcId="{D976B893-5245-4398-9082-E1A8BED0B712}" destId="{4A9B5C85-09B4-4973-99B9-3554D337BC62}" srcOrd="0" destOrd="0" presId="urn:microsoft.com/office/officeart/2005/8/layout/target2"/>
    <dgm:cxn modelId="{8B649E21-618B-4673-AB9D-B8BC29C528B8}" type="presParOf" srcId="{4A9B5C85-09B4-4973-99B9-3554D337BC62}" destId="{A6A1975B-DD03-46A9-B988-778C09C716CA}" srcOrd="0" destOrd="0" presId="urn:microsoft.com/office/officeart/2005/8/layout/target2"/>
    <dgm:cxn modelId="{0B41A488-2268-4C91-90EE-C01086C63007}" type="presParOf" srcId="{4A9B5C85-09B4-4973-99B9-3554D337BC62}" destId="{16D67F46-BBA8-4A5B-9FC7-C522609BBFA1}" srcOrd="1" destOrd="0" presId="urn:microsoft.com/office/officeart/2005/8/layout/target2"/>
    <dgm:cxn modelId="{653480B4-B141-4A72-B623-0594468FCDC3}" type="presParOf" srcId="{16D67F46-BBA8-4A5B-9FC7-C522609BBFA1}" destId="{454222DE-B3E1-4733-B1C4-6B03F3FA196D}" srcOrd="0" destOrd="0" presId="urn:microsoft.com/office/officeart/2005/8/layout/target2"/>
    <dgm:cxn modelId="{F8E8DC9A-6308-41C5-B89F-BCDF6222108B}" type="presParOf" srcId="{16D67F46-BBA8-4A5B-9FC7-C522609BBFA1}" destId="{0369BD87-0DED-4D62-BD2D-DC00AA6AC339}" srcOrd="1" destOrd="0" presId="urn:microsoft.com/office/officeart/2005/8/layout/target2"/>
    <dgm:cxn modelId="{2EBEF8A5-6BDD-4516-98EC-D52C78F5C870}" type="presParOf" srcId="{16D67F46-BBA8-4A5B-9FC7-C522609BBFA1}" destId="{4824CBA1-7FC9-480E-B56A-4105A7E1D847}" srcOrd="2" destOrd="0" presId="urn:microsoft.com/office/officeart/2005/8/layout/target2"/>
    <dgm:cxn modelId="{E9B814E7-F409-44B1-B1C3-FC24B02DC08B}" type="presParOf" srcId="{16D67F46-BBA8-4A5B-9FC7-C522609BBFA1}" destId="{523F1831-1777-4080-89D2-1F2BDA2BE24E}" srcOrd="3" destOrd="0" presId="urn:microsoft.com/office/officeart/2005/8/layout/target2"/>
    <dgm:cxn modelId="{7701B2E4-A1ED-4FD2-9FF2-E3264954C2EA}" type="presParOf" srcId="{16D67F46-BBA8-4A5B-9FC7-C522609BBFA1}" destId="{5D5C6B1E-3E3E-492C-9D90-1F01C8BE94D7}" srcOrd="4" destOrd="0" presId="urn:microsoft.com/office/officeart/2005/8/layout/target2"/>
    <dgm:cxn modelId="{D97F6193-6157-45F8-8BAF-55D0EF08B0B3}" type="presParOf" srcId="{16D67F46-BBA8-4A5B-9FC7-C522609BBFA1}" destId="{917957DB-F1DC-4F30-B6AA-732B5BEE86AF}" srcOrd="5" destOrd="0" presId="urn:microsoft.com/office/officeart/2005/8/layout/target2"/>
    <dgm:cxn modelId="{170ABA3B-51FD-484F-8850-B409CC69C6A3}" type="presParOf" srcId="{16D67F46-BBA8-4A5B-9FC7-C522609BBFA1}" destId="{A33A2A0D-9B14-4002-BCF9-6CC3FE1859C2}" srcOrd="6" destOrd="0" presId="urn:microsoft.com/office/officeart/2005/8/layout/target2"/>
    <dgm:cxn modelId="{C8352F81-F8A8-445B-AB0E-3D9A82D722F7}" type="presParOf" srcId="{D976B893-5245-4398-9082-E1A8BED0B712}" destId="{6CC31EB4-CC09-4D20-9D71-D6D5CC0490DF}" srcOrd="1" destOrd="0" presId="urn:microsoft.com/office/officeart/2005/8/layout/target2"/>
    <dgm:cxn modelId="{8150483B-88EA-423D-B33B-EBF8E1085065}" type="presParOf" srcId="{6CC31EB4-CC09-4D20-9D71-D6D5CC0490DF}" destId="{6DDF5FB9-E99D-4C6E-80A7-DAE7FB1AFBE7}" srcOrd="0" destOrd="0" presId="urn:microsoft.com/office/officeart/2005/8/layout/target2"/>
    <dgm:cxn modelId="{2D49A5D0-1639-4C95-BFFD-3FEA616CB6E4}" type="presParOf" srcId="{6CC31EB4-CC09-4D20-9D71-D6D5CC0490DF}" destId="{5C6BBDCB-35C4-492D-888E-893A7C126A9A}" srcOrd="1" destOrd="0" presId="urn:microsoft.com/office/officeart/2005/8/layout/target2"/>
    <dgm:cxn modelId="{1A3B634B-5DD9-4E7C-95ED-71432D256162}" type="presParOf" srcId="{5C6BBDCB-35C4-492D-888E-893A7C126A9A}" destId="{C0BE1EDB-FD5A-4C7A-9739-AD2A4D55E8AB}" srcOrd="0" destOrd="0" presId="urn:microsoft.com/office/officeart/2005/8/layout/target2"/>
    <dgm:cxn modelId="{4B95722F-DDE1-4D48-AEE9-06D92F44D545}" type="presParOf" srcId="{5C6BBDCB-35C4-492D-888E-893A7C126A9A}" destId="{00D6AAA5-FDC4-45EB-BF8A-E95C1FFB4456}" srcOrd="1" destOrd="0" presId="urn:microsoft.com/office/officeart/2005/8/layout/target2"/>
    <dgm:cxn modelId="{E045A569-D9A7-42FF-8DCA-25648FE91253}" type="presParOf" srcId="{5C6BBDCB-35C4-492D-888E-893A7C126A9A}" destId="{5C674FF9-84BB-42CD-BCB3-E308E633D633}" srcOrd="2" destOrd="0" presId="urn:microsoft.com/office/officeart/2005/8/layout/target2"/>
    <dgm:cxn modelId="{0A9A993B-3A01-44DA-B9B2-2AB20B10EE09}" type="presParOf" srcId="{5C6BBDCB-35C4-492D-888E-893A7C126A9A}" destId="{3749ED6E-4CF0-4BBF-89C0-8AA05EC61D5A}" srcOrd="3" destOrd="0" presId="urn:microsoft.com/office/officeart/2005/8/layout/target2"/>
    <dgm:cxn modelId="{ABBACFF9-BBDF-4D26-8D75-ABFD03175A34}" type="presParOf" srcId="{5C6BBDCB-35C4-492D-888E-893A7C126A9A}" destId="{8154EAE6-AA97-4975-8818-4C6D652A2768}" srcOrd="4" destOrd="0" presId="urn:microsoft.com/office/officeart/2005/8/layout/target2"/>
    <dgm:cxn modelId="{EAE9AC77-7B34-4E69-B7DF-62F1E90135F3}" type="presParOf" srcId="{D976B893-5245-4398-9082-E1A8BED0B712}" destId="{300114E4-BFAB-4805-BF55-B37E88F7925A}" srcOrd="2" destOrd="0" presId="urn:microsoft.com/office/officeart/2005/8/layout/target2"/>
    <dgm:cxn modelId="{88ADEC08-E2C5-4DE0-9D22-7D0D38746495}" type="presParOf" srcId="{300114E4-BFAB-4805-BF55-B37E88F7925A}" destId="{8A80D15A-D8E4-4795-96CE-16DB3BE7AFF3}" srcOrd="0" destOrd="0" presId="urn:microsoft.com/office/officeart/2005/8/layout/target2"/>
    <dgm:cxn modelId="{E5953D9C-F2CE-4AC9-A3EB-D0FE8BD5504F}" type="presParOf" srcId="{300114E4-BFAB-4805-BF55-B37E88F7925A}" destId="{6BCC013C-65B6-4C0E-A22D-EC0334B88FE1}" srcOrd="1" destOrd="0" presId="urn:microsoft.com/office/officeart/2005/8/layout/target2"/>
    <dgm:cxn modelId="{E48BC680-5324-46DD-AE1E-C660F46C7654}" type="presParOf" srcId="{6BCC013C-65B6-4C0E-A22D-EC0334B88FE1}" destId="{C67732B9-E314-44AD-879E-F74DF5E5F4E5}" srcOrd="0" destOrd="0" presId="urn:microsoft.com/office/officeart/2005/8/layout/target2"/>
    <dgm:cxn modelId="{B8B9ACDF-9542-4580-A299-2EA473568D44}" type="presParOf" srcId="{6BCC013C-65B6-4C0E-A22D-EC0334B88FE1}" destId="{C63AF9CA-1AFE-4941-A18E-1EF3D1CA0A9A}" srcOrd="1" destOrd="0" presId="urn:microsoft.com/office/officeart/2005/8/layout/target2"/>
    <dgm:cxn modelId="{DBB92B0E-BEF4-4A8E-A141-34EAC25965D7}" type="presParOf" srcId="{6BCC013C-65B6-4C0E-A22D-EC0334B88FE1}" destId="{61C8683E-0958-4A43-B72A-75878E9ADAE6}" srcOrd="2" destOrd="0" presId="urn:microsoft.com/office/officeart/2005/8/layout/target2"/>
    <dgm:cxn modelId="{C0DAE307-CBA6-407C-B1E6-E1FCFCAA549B}" type="presParOf" srcId="{6BCC013C-65B6-4C0E-A22D-EC0334B88FE1}" destId="{452A20D4-8EBB-4E44-A342-B7ECE55625DD}" srcOrd="3" destOrd="0" presId="urn:microsoft.com/office/officeart/2005/8/layout/target2"/>
    <dgm:cxn modelId="{96BAD4A0-C471-4C5C-8D94-D84B435F558A}" type="presParOf" srcId="{6BCC013C-65B6-4C0E-A22D-EC0334B88FE1}" destId="{61FA16CF-C53D-43B6-A422-78CBE1043CCA}" srcOrd="4" destOrd="0" presId="urn:microsoft.com/office/officeart/2005/8/layout/targe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A1975B-DD03-46A9-B988-778C09C716CA}">
      <dsp:nvSpPr>
        <dsp:cNvPr id="0" name=""/>
        <dsp:cNvSpPr/>
      </dsp:nvSpPr>
      <dsp:spPr>
        <a:xfrm>
          <a:off x="0" y="0"/>
          <a:ext cx="8715435" cy="5114948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396976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Совет школы                   Ученическое самоуправление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Директор школы</a:t>
          </a:r>
          <a:endParaRPr lang="ru-RU" sz="2800" kern="1200" dirty="0"/>
        </a:p>
      </dsp:txBody>
      <dsp:txXfrm>
        <a:off x="0" y="0"/>
        <a:ext cx="8715435" cy="5114948"/>
      </dsp:txXfrm>
    </dsp:sp>
    <dsp:sp modelId="{454222DE-B3E1-4733-B1C4-6B03F3FA196D}">
      <dsp:nvSpPr>
        <dsp:cNvPr id="0" name=""/>
        <dsp:cNvSpPr/>
      </dsp:nvSpPr>
      <dsp:spPr>
        <a:xfrm>
          <a:off x="71433" y="1114446"/>
          <a:ext cx="1828816" cy="1977735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Зам. директора по ИЯ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Зам. директора по НО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Зам. директора по УР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Зам. директора по ИТ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Зам. директора по ВР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Зам. директора по АХЧ</a:t>
          </a:r>
          <a:endParaRPr lang="ru-RU" sz="1200" kern="1200" dirty="0"/>
        </a:p>
      </dsp:txBody>
      <dsp:txXfrm>
        <a:off x="71433" y="1114446"/>
        <a:ext cx="1828816" cy="1977735"/>
      </dsp:txXfrm>
    </dsp:sp>
    <dsp:sp modelId="{4824CBA1-7FC9-480E-B56A-4105A7E1D847}">
      <dsp:nvSpPr>
        <dsp:cNvPr id="0" name=""/>
        <dsp:cNvSpPr/>
      </dsp:nvSpPr>
      <dsp:spPr>
        <a:xfrm>
          <a:off x="217885" y="3275272"/>
          <a:ext cx="1307315" cy="51486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Руководитель психологической службы</a:t>
          </a:r>
          <a:endParaRPr lang="ru-RU" sz="1200" kern="1200" dirty="0"/>
        </a:p>
      </dsp:txBody>
      <dsp:txXfrm>
        <a:off x="217885" y="3275272"/>
        <a:ext cx="1307315" cy="514866"/>
      </dsp:txXfrm>
    </dsp:sp>
    <dsp:sp modelId="{5D5C6B1E-3E3E-492C-9D90-1F01C8BE94D7}">
      <dsp:nvSpPr>
        <dsp:cNvPr id="0" name=""/>
        <dsp:cNvSpPr/>
      </dsp:nvSpPr>
      <dsp:spPr>
        <a:xfrm>
          <a:off x="217885" y="3808937"/>
          <a:ext cx="1307315" cy="51486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Психологическая служба</a:t>
          </a:r>
          <a:endParaRPr lang="ru-RU" sz="1200" kern="1200" dirty="0"/>
        </a:p>
      </dsp:txBody>
      <dsp:txXfrm>
        <a:off x="217885" y="3808937"/>
        <a:ext cx="1307315" cy="514866"/>
      </dsp:txXfrm>
    </dsp:sp>
    <dsp:sp modelId="{A33A2A0D-9B14-4002-BCF9-6CC3FE1859C2}">
      <dsp:nvSpPr>
        <dsp:cNvPr id="0" name=""/>
        <dsp:cNvSpPr/>
      </dsp:nvSpPr>
      <dsp:spPr>
        <a:xfrm>
          <a:off x="217885" y="4342603"/>
          <a:ext cx="1307315" cy="51486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Малый педсовет</a:t>
          </a:r>
          <a:endParaRPr lang="ru-RU" sz="1200" kern="1200" dirty="0"/>
        </a:p>
      </dsp:txBody>
      <dsp:txXfrm>
        <a:off x="217885" y="4342603"/>
        <a:ext cx="1307315" cy="514866"/>
      </dsp:txXfrm>
    </dsp:sp>
    <dsp:sp modelId="{6DDF5FB9-E99D-4C6E-80A7-DAE7FB1AFBE7}">
      <dsp:nvSpPr>
        <dsp:cNvPr id="0" name=""/>
        <dsp:cNvSpPr/>
      </dsp:nvSpPr>
      <dsp:spPr>
        <a:xfrm>
          <a:off x="1928834" y="1042999"/>
          <a:ext cx="6525891" cy="3949036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2273594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Педагогический совет 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Административно-методический совет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Руководители программ развития, проектов</a:t>
          </a:r>
          <a:endParaRPr lang="ru-RU" sz="2400" kern="1200" dirty="0"/>
        </a:p>
      </dsp:txBody>
      <dsp:txXfrm>
        <a:off x="1928834" y="1042999"/>
        <a:ext cx="6525891" cy="3949036"/>
      </dsp:txXfrm>
    </dsp:sp>
    <dsp:sp modelId="{C0BE1EDB-FD5A-4C7A-9739-AD2A4D55E8AB}">
      <dsp:nvSpPr>
        <dsp:cNvPr id="0" name=""/>
        <dsp:cNvSpPr/>
      </dsp:nvSpPr>
      <dsp:spPr>
        <a:xfrm>
          <a:off x="2000263" y="2543180"/>
          <a:ext cx="1317133" cy="65743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Руководители МО</a:t>
          </a:r>
          <a:endParaRPr lang="ru-RU" sz="1200" kern="1200" dirty="0"/>
        </a:p>
      </dsp:txBody>
      <dsp:txXfrm>
        <a:off x="2000263" y="2543180"/>
        <a:ext cx="1317133" cy="657438"/>
      </dsp:txXfrm>
    </dsp:sp>
    <dsp:sp modelId="{5C674FF9-84BB-42CD-BCB3-E308E633D633}">
      <dsp:nvSpPr>
        <dsp:cNvPr id="0" name=""/>
        <dsp:cNvSpPr/>
      </dsp:nvSpPr>
      <dsp:spPr>
        <a:xfrm>
          <a:off x="2000270" y="3257560"/>
          <a:ext cx="1350892" cy="65743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 учителей-предметников</a:t>
          </a:r>
          <a:endParaRPr lang="ru-RU" sz="1200" kern="1200" dirty="0"/>
        </a:p>
      </dsp:txBody>
      <dsp:txXfrm>
        <a:off x="2000270" y="3257560"/>
        <a:ext cx="1350892" cy="657438"/>
      </dsp:txXfrm>
    </dsp:sp>
    <dsp:sp modelId="{8154EAE6-AA97-4975-8818-4C6D652A2768}">
      <dsp:nvSpPr>
        <dsp:cNvPr id="0" name=""/>
        <dsp:cNvSpPr/>
      </dsp:nvSpPr>
      <dsp:spPr>
        <a:xfrm>
          <a:off x="2000270" y="3971940"/>
          <a:ext cx="1350892" cy="65743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 классных руководителей</a:t>
          </a:r>
          <a:endParaRPr lang="ru-RU" sz="1200" kern="1200" dirty="0"/>
        </a:p>
      </dsp:txBody>
      <dsp:txXfrm>
        <a:off x="2000270" y="3971940"/>
        <a:ext cx="1350892" cy="657438"/>
      </dsp:txXfrm>
    </dsp:sp>
    <dsp:sp modelId="{8A80D15A-D8E4-4795-96CE-16DB3BE7AFF3}">
      <dsp:nvSpPr>
        <dsp:cNvPr id="0" name=""/>
        <dsp:cNvSpPr/>
      </dsp:nvSpPr>
      <dsp:spPr>
        <a:xfrm>
          <a:off x="3442597" y="2557474"/>
          <a:ext cx="4837066" cy="2045979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1154842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Творческие инициативные, проблемные группы</a:t>
          </a:r>
          <a:endParaRPr lang="ru-RU" sz="2400" kern="1200" dirty="0"/>
        </a:p>
      </dsp:txBody>
      <dsp:txXfrm>
        <a:off x="3442597" y="2557474"/>
        <a:ext cx="4837066" cy="2045979"/>
      </dsp:txXfrm>
    </dsp:sp>
    <dsp:sp modelId="{C67732B9-E314-44AD-879E-F74DF5E5F4E5}">
      <dsp:nvSpPr>
        <dsp:cNvPr id="0" name=""/>
        <dsp:cNvSpPr/>
      </dsp:nvSpPr>
      <dsp:spPr>
        <a:xfrm>
          <a:off x="3563523" y="3478164"/>
          <a:ext cx="1501073" cy="92069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Программы развития школы</a:t>
          </a:r>
          <a:endParaRPr lang="ru-RU" sz="1200" kern="1200" dirty="0"/>
        </a:p>
      </dsp:txBody>
      <dsp:txXfrm>
        <a:off x="3563523" y="3478164"/>
        <a:ext cx="1501073" cy="920690"/>
      </dsp:txXfrm>
    </dsp:sp>
    <dsp:sp modelId="{61C8683E-0958-4A43-B72A-75878E9ADAE6}">
      <dsp:nvSpPr>
        <dsp:cNvPr id="0" name=""/>
        <dsp:cNvSpPr/>
      </dsp:nvSpPr>
      <dsp:spPr>
        <a:xfrm>
          <a:off x="5107301" y="3478164"/>
          <a:ext cx="1501073" cy="92069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Инновационные проекты</a:t>
          </a:r>
          <a:endParaRPr lang="ru-RU" sz="1200" kern="1200" dirty="0"/>
        </a:p>
      </dsp:txBody>
      <dsp:txXfrm>
        <a:off x="5107301" y="3478164"/>
        <a:ext cx="1501073" cy="920690"/>
      </dsp:txXfrm>
    </dsp:sp>
    <dsp:sp modelId="{61FA16CF-C53D-43B6-A422-78CBE1043CCA}">
      <dsp:nvSpPr>
        <dsp:cNvPr id="0" name=""/>
        <dsp:cNvSpPr/>
      </dsp:nvSpPr>
      <dsp:spPr>
        <a:xfrm>
          <a:off x="6651079" y="3478164"/>
          <a:ext cx="1501073" cy="92069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Метапредметные</a:t>
          </a:r>
          <a:r>
            <a:rPr lang="ru-RU" sz="1200" kern="1200" dirty="0" smtClean="0"/>
            <a:t> объединения</a:t>
          </a:r>
          <a:endParaRPr lang="ru-RU" sz="1200" kern="1200" dirty="0"/>
        </a:p>
      </dsp:txBody>
      <dsp:txXfrm>
        <a:off x="6651079" y="3478164"/>
        <a:ext cx="1501073" cy="920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0.46575</cdr:x>
      <cdr:y>0.78305</cdr:y>
    </cdr:from>
    <cdr:to>
      <cdr:x>0.64109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40005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024B7-A4C3-4093-9516-6F4D7CDC9416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CF935-1CC3-47AB-8FB6-5FFD0D1613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CF935-1CC3-47AB-8FB6-5FFD0D1613BC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hyperlink" Target="5%20&#1084;&#1077;&#1090;%20&#1088;&#1072;&#1073;&#1086;&#1090;&#1072;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hyperlink" Target="4%20&#1087;&#1083;&#1072;&#1085;%20%20,%20&#1087;&#1088;&#1086;&#1075;&#1088;&#1072;&#1084;&#1084;&#1072;%20&#1088;&#1072;&#1073;&#1086;&#1090;&#1099;%20&#1089;%20&#1087;&#1077;&#1072;&#1076;&#1075;&#1086;&#1075;&#1072;&#1084;&#1080;/18%20&#1087;&#1088;&#1086;&#1092;&#1077;&#1089;&#1089;&#1080;&#1086;&#1085;&#1072;&#1083;&#1100;&#1085;&#1099;&#1077;%20&#1082;&#1086;&#1085;&#1082;&#1091;&#1088;&#1089;&#1099;%20&#1091;&#1095;&#1080;&#1090;&#1077;&#1083;&#1077;&#1081;/&#1087;&#1083;&#1072;&#1085;%20&#1084;&#1086;&#1090;&#1080;&#1074;&#1072;&#1094;&#1080;&#1080;%20&#1091;&#1095;&#1072;&#1089;&#1090;&#1080;&#1103;%20&#1074;%20&#1087;&#1088;&#1086;&#1092;&#1077;&#1089;&#1089;&#1080;&#1086;&#1085;&#1072;&#1083;&#1100;&#1085;&#1099;&#1093;%20&#1082;&#1086;&#1085;&#1082;&#1091;&#1088;&#1089;&#1072;&#1093;.docx" TargetMode="External"/><Relationship Id="rId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3.jpeg"/><Relationship Id="rId7" Type="http://schemas.openxmlformats.org/officeDocument/2006/relationships/hyperlink" Target="6%20&#1084;&#1077;&#1090;%20&#1089;&#1086;&#1087;&#1088;&#1086;&#1074;&#1086;&#1078;&#1076;&#1077;&#1085;&#1080;&#1077;%20&#1089;%20&#1086;&#1076;&#1072;&#1088;&#1077;&#1085;&#1085;&#1099;&#1084;&#1080;%20,%20&#1089;&#1083;&#1072;&#1073;&#1099;&#1084;&#1080;%20&#1076;&#1077;&#1090;&#1100;&#1084;&#1080;/20%20&#1042;&#1085;&#1077;&#1082;&#1083;&#1072;&#1089;&#1089;&#1085;&#1072;&#1103;%20&#1088;&#1072;&#1073;&#1086;&#1090;&#1072;" TargetMode="External"/><Relationship Id="rId2" Type="http://schemas.openxmlformats.org/officeDocument/2006/relationships/hyperlink" Target="4%20&#1087;&#1083;&#1072;&#1085;%20%20,%20&#1087;&#1088;&#1086;&#1075;&#1088;&#1072;&#1084;&#1084;&#1072;%20&#1088;&#1072;&#1073;&#1086;&#1090;&#1099;%20&#1089;%20&#1087;&#1077;&#1072;&#1076;&#1075;&#1086;&#1075;&#1072;&#1084;&#1080;/36%20&#1055;&#1088;&#1077;&#1077;&#1084;&#1089;&#1090;&#1074;&#1077;&#1085;&#1085;&#1086;&#1089;&#1090;&#1100;%20&#1089;%20&#1044;&#1077;&#1090;%20&#1089;&#1072;&#1076;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emf"/><Relationship Id="rId5" Type="http://schemas.openxmlformats.org/officeDocument/2006/relationships/image" Target="../media/image45.jpeg"/><Relationship Id="rId10" Type="http://schemas.openxmlformats.org/officeDocument/2006/relationships/image" Target="../media/image47.jpeg"/><Relationship Id="rId4" Type="http://schemas.openxmlformats.org/officeDocument/2006/relationships/image" Target="../media/image44.jpeg"/><Relationship Id="rId9" Type="http://schemas.openxmlformats.org/officeDocument/2006/relationships/hyperlink" Target="6%20&#1084;&#1077;&#1090;%20&#1089;&#1086;&#1087;&#1088;&#1086;&#1074;&#1086;&#1078;&#1076;&#1077;&#1085;&#1080;&#1077;%20&#1089;%20&#1086;&#1076;&#1072;&#1088;&#1077;&#1085;&#1085;&#1099;&#1084;&#1080;%20,%20&#1089;&#1083;&#1072;&#1073;&#1099;&#1084;&#1080;%20&#1076;&#1077;&#1090;&#1100;&#1084;&#1080;/21&#1088;&#1072;&#1073;&#1086;&#1090;&#1072;%20&#1089;%20&#1086;&#1076;&#1072;&#1088;&#1077;&#1085;&#1085;&#1099;&#1084;&#1080;%20&#1076;&#1077;&#1090;&#1100;&#1084;&#1080;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6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2.emf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10" Type="http://schemas.openxmlformats.org/officeDocument/2006/relationships/image" Target="../media/image2.emf"/><Relationship Id="rId4" Type="http://schemas.openxmlformats.org/officeDocument/2006/relationships/image" Target="../media/image77.jpeg"/><Relationship Id="rId9" Type="http://schemas.openxmlformats.org/officeDocument/2006/relationships/image" Target="../media/image8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jpeg"/><Relationship Id="rId4" Type="http://schemas.openxmlformats.org/officeDocument/2006/relationships/image" Target="../media/image2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2.emf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jpeg"/><Relationship Id="rId5" Type="http://schemas.openxmlformats.org/officeDocument/2006/relationships/image" Target="../media/image2.emf"/><Relationship Id="rId4" Type="http://schemas.openxmlformats.org/officeDocument/2006/relationships/image" Target="../media/image10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11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0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00438"/>
            <a:ext cx="7772400" cy="22860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2"/>
                </a:solidFill>
              </a:rPr>
              <a:t>Публичный доклад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sz="2700" dirty="0" smtClean="0">
                <a:solidFill>
                  <a:schemeClr val="tx2"/>
                </a:solidFill>
              </a:rPr>
              <a:t> </a:t>
            </a:r>
            <a:r>
              <a:rPr lang="ru-RU" sz="2700" b="1" dirty="0" smtClean="0">
                <a:solidFill>
                  <a:schemeClr val="tx2"/>
                </a:solidFill>
              </a:rPr>
              <a:t>«Итоги деятельности муниципального бюджетного общеобразовательного учреждения </a:t>
            </a:r>
            <a:br>
              <a:rPr lang="ru-RU" sz="2700" b="1" dirty="0" smtClean="0">
                <a:solidFill>
                  <a:schemeClr val="tx2"/>
                </a:solidFill>
              </a:rPr>
            </a:br>
            <a:r>
              <a:rPr lang="ru-RU" sz="2700" b="1" dirty="0" smtClean="0">
                <a:solidFill>
                  <a:schemeClr val="tx2"/>
                </a:solidFill>
              </a:rPr>
              <a:t>«Средняя общеобразовательная школа №9 </a:t>
            </a:r>
            <a:br>
              <a:rPr lang="ru-RU" sz="2700" b="1" dirty="0" smtClean="0">
                <a:solidFill>
                  <a:schemeClr val="tx2"/>
                </a:solidFill>
              </a:rPr>
            </a:br>
            <a:r>
              <a:rPr lang="ru-RU" sz="2700" b="1" dirty="0" smtClean="0">
                <a:solidFill>
                  <a:schemeClr val="tx2"/>
                </a:solidFill>
              </a:rPr>
              <a:t>с углубленным изучением английского языка» </a:t>
            </a:r>
            <a:br>
              <a:rPr lang="ru-RU" sz="2700" b="1" dirty="0" smtClean="0">
                <a:solidFill>
                  <a:schemeClr val="tx2"/>
                </a:solidFill>
              </a:rPr>
            </a:br>
            <a:r>
              <a:rPr lang="ru-RU" sz="2700" b="1" dirty="0" smtClean="0">
                <a:solidFill>
                  <a:schemeClr val="tx2"/>
                </a:solidFill>
              </a:rPr>
              <a:t>Ново – Савиновского района города Казани </a:t>
            </a:r>
            <a:br>
              <a:rPr lang="ru-RU" sz="2700" b="1" dirty="0" smtClean="0">
                <a:solidFill>
                  <a:schemeClr val="tx2"/>
                </a:solidFill>
              </a:rPr>
            </a:br>
            <a:r>
              <a:rPr lang="ru-RU" sz="2700" b="1" dirty="0" smtClean="0">
                <a:solidFill>
                  <a:schemeClr val="tx2"/>
                </a:solidFill>
              </a:rPr>
              <a:t>Республики Татарстан </a:t>
            </a:r>
            <a:br>
              <a:rPr lang="ru-RU" sz="2700" b="1" dirty="0" smtClean="0">
                <a:solidFill>
                  <a:schemeClr val="tx2"/>
                </a:solidFill>
              </a:rPr>
            </a:br>
            <a:r>
              <a:rPr lang="ru-RU" sz="2700" b="1" dirty="0" smtClean="0">
                <a:solidFill>
                  <a:schemeClr val="tx2"/>
                </a:solidFill>
              </a:rPr>
              <a:t>за 2017 год»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endParaRPr lang="ru-RU" sz="2700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71600" y="5715016"/>
            <a:ext cx="7629556" cy="928694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2"/>
                </a:solidFill>
              </a:rPr>
              <a:t>Иванова Галина Анатольевна, </a:t>
            </a:r>
          </a:p>
          <a:p>
            <a:pPr algn="r"/>
            <a:r>
              <a:rPr lang="ru-RU" sz="2000" dirty="0" smtClean="0">
                <a:solidFill>
                  <a:schemeClr val="tx2"/>
                </a:solidFill>
              </a:rPr>
              <a:t>директор школы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1838" b="17143"/>
          <a:stretch>
            <a:fillRect/>
          </a:stretch>
        </p:blipFill>
        <p:spPr bwMode="auto">
          <a:xfrm>
            <a:off x="7140024" y="0"/>
            <a:ext cx="2003975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00232" cy="202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0"/>
            <a:ext cx="1550848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4300" y="0"/>
            <a:ext cx="2089280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Общая характеристика школы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Статус</a:t>
            </a:r>
            <a:r>
              <a:rPr lang="ru-RU" dirty="0" smtClean="0">
                <a:solidFill>
                  <a:schemeClr val="tx2"/>
                </a:solidFill>
              </a:rPr>
              <a:t> – школа с углубленным изучением английского языка, строится на личностно-ориентированной деятельности, организации проектной деятельности.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Наша цель </a:t>
            </a:r>
            <a:r>
              <a:rPr lang="ru-RU" dirty="0" smtClean="0">
                <a:solidFill>
                  <a:schemeClr val="tx2"/>
                </a:solidFill>
              </a:rPr>
              <a:t>– переход от школы информационного потока к школе развития, творческой реализации, к школе жизни.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Цель нашей работы </a:t>
            </a:r>
            <a:r>
              <a:rPr lang="ru-RU" dirty="0" smtClean="0">
                <a:solidFill>
                  <a:schemeClr val="tx2"/>
                </a:solidFill>
              </a:rPr>
              <a:t>– поколение, способное достигать успеха и повышать успешность окружающих.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Наша миссия </a:t>
            </a:r>
            <a:r>
              <a:rPr lang="ru-RU" dirty="0" smtClean="0">
                <a:solidFill>
                  <a:schemeClr val="tx2"/>
                </a:solidFill>
              </a:rPr>
              <a:t>– создание условий для творческой самореализации личности, формирование среды, где каждый может научиться самостоятельно приобретать необходимые для успешной работы и жизни знания и навыки, критически мыслить, принимать решения.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9397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Общая характеристика школы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4" name="Picture 4" descr="IMG_375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2844" y="2214554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427984" y="1484784"/>
            <a:ext cx="4392488" cy="5373216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>
                <a:solidFill>
                  <a:schemeClr val="tx2"/>
                </a:solidFill>
              </a:rPr>
              <a:t>Победитель ПНПО «Лучшая школа».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Победитель республиканского конкурса «Лучшая школьная библиотека».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Лауреат республиканского конкурса «Красивая школа».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Победитель республиканского фестиваля «Стартуем вместе».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Призер открытого Чемпионата России по универсальному марафону среди ОУ.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Победитель районного, городского, республиканского конкурсов «Лучшая школьная столовая».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Школа включена в Федеральный реестр «Всероссийская книга почета».</a:t>
            </a:r>
          </a:p>
          <a:p>
            <a:r>
              <a:rPr lang="ru-RU" sz="4500" dirty="0" smtClean="0">
                <a:solidFill>
                  <a:schemeClr val="tx2"/>
                </a:solidFill>
              </a:rPr>
              <a:t>Школа, лучшие учителя, обучающиеся внесены по представлению </a:t>
            </a:r>
            <a:r>
              <a:rPr lang="ru-RU" sz="4500" dirty="0" err="1" smtClean="0">
                <a:solidFill>
                  <a:schemeClr val="tx2"/>
                </a:solidFill>
              </a:rPr>
              <a:t>МОиН</a:t>
            </a:r>
            <a:r>
              <a:rPr lang="ru-RU" sz="4500" dirty="0" smtClean="0">
                <a:solidFill>
                  <a:schemeClr val="tx2"/>
                </a:solidFill>
              </a:rPr>
              <a:t> РТ во Всероссийскую энциклопедию «Одаренные дети – будущее России».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Общая характеристика школы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14422"/>
            <a:ext cx="3667567" cy="275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\\Biblioteka\biblioteka\Чабак\Фото 15.04.14\IMG_06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054082"/>
            <a:ext cx="3609972" cy="2707480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285720" y="2000240"/>
            <a:ext cx="4572032" cy="464347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Лауреат республиканского конкурса «Лучшая школа Республики Татарстан».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«Школа, содействующая здоровью серебряного уровня».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Участник сетевой инновационной площадки МАРО «Федеральный государственный образовательный стандарт».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«Образцовая школа </a:t>
            </a:r>
            <a:r>
              <a:rPr lang="en-US" dirty="0" smtClean="0">
                <a:solidFill>
                  <a:schemeClr val="tx2"/>
                </a:solidFill>
              </a:rPr>
              <a:t>SMART</a:t>
            </a:r>
            <a:r>
              <a:rPr lang="ru-RU" dirty="0" smtClean="0">
                <a:solidFill>
                  <a:schemeClr val="tx2"/>
                </a:solidFill>
              </a:rPr>
              <a:t>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Ассоциированная школа ЮНЕСКО, участник международного проекта Ассоциации – «Обучение для будущего».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Школа входит в Топ-500 лучших школ России.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В 2012-2017 гг. школа вошла в «Рейтинг лучших школ Республики Татарстан» </a:t>
            </a:r>
            <a:r>
              <a:rPr lang="ru-RU" dirty="0" err="1" smtClean="0">
                <a:solidFill>
                  <a:schemeClr val="tx2"/>
                </a:solidFill>
              </a:rPr>
              <a:t>МОиН</a:t>
            </a:r>
            <a:r>
              <a:rPr lang="ru-RU" dirty="0" smtClean="0">
                <a:solidFill>
                  <a:schemeClr val="tx2"/>
                </a:solidFill>
              </a:rPr>
              <a:t> РТ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Общая характеристика школы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4488"/>
            <a:ext cx="4038600" cy="492922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</a:rPr>
              <a:t>Общее образование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Начальное общее образование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Основное общее образование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Среднее общее образование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 </a:t>
            </a:r>
          </a:p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</a:rPr>
              <a:t>Дополнительное образование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Дополнительное образование детей и взрослых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4038600" cy="441167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В школе имеются </a:t>
            </a:r>
            <a:r>
              <a:rPr lang="ru-RU" b="1" dirty="0" smtClean="0">
                <a:solidFill>
                  <a:schemeClr val="tx2"/>
                </a:solidFill>
              </a:rPr>
              <a:t>49 кабинетов</a:t>
            </a:r>
            <a:r>
              <a:rPr lang="ru-RU" dirty="0" smtClean="0">
                <a:solidFill>
                  <a:schemeClr val="tx2"/>
                </a:solidFill>
              </a:rPr>
              <a:t>: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14 кабинетов начальной школы;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4 кабинета русского языка и литературы, 8 кабинетов родного языка и литературы, 8 кабинетов английского языка, 2 кабинета информатики, 2 кабинета истории, 4 кабинета математики; 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по одному  кабинету физики,  химии, музыки, ОБЖ и ИЗО, технологии, биологии, географии;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1 спортивный зал,  библиотека, читальный зал, актовый зал, учительская, столовая, кабинет релаксации, медицинский кабинет и кабинет стоматолога, кабинет психолога. 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Для учителей  оборудованы лаборантские (химия, физика), для административного персонала имеются 6 кабинетов, в том числе серверная.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Оснащенность кабинетов  в среднем составляет 80-95%. 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:\Users\Галиуллина Гузель\Desktop\1 А\архив класса\ШКОЛА №9 класс 1А\НГ\DSC_18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4929198"/>
            <a:ext cx="2725733" cy="180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Асус\Desktop\фото с сони 26.03.18\DSC_06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643314"/>
            <a:ext cx="2428892" cy="182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Общая характеристика школы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4357694"/>
            <a:ext cx="3857652" cy="2500306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2600" b="1" dirty="0" smtClean="0">
                <a:solidFill>
                  <a:schemeClr val="tx2"/>
                </a:solidFill>
              </a:rPr>
              <a:t>Актовый зал</a:t>
            </a:r>
          </a:p>
          <a:p>
            <a:r>
              <a:rPr lang="ru-RU" sz="2300" dirty="0" smtClean="0">
                <a:solidFill>
                  <a:schemeClr val="tx2"/>
                </a:solidFill>
              </a:rPr>
              <a:t>В школе имеется актовый зал на 220 мест. Зал оборудован необходимой аппаратурой для регулировки звука и освещения, мощным </a:t>
            </a:r>
            <a:r>
              <a:rPr lang="ru-RU" sz="2300" dirty="0" err="1" smtClean="0">
                <a:solidFill>
                  <a:schemeClr val="tx2"/>
                </a:solidFill>
              </a:rPr>
              <a:t>мультимедийным</a:t>
            </a:r>
            <a:r>
              <a:rPr lang="ru-RU" sz="2300" dirty="0" smtClean="0">
                <a:solidFill>
                  <a:schemeClr val="tx2"/>
                </a:solidFill>
              </a:rPr>
              <a:t> проектором, автоматизированным экраном, занавесом; оснащен системой кондиционирования воздуха</a:t>
            </a:r>
            <a:endParaRPr lang="ru-RU" sz="2300" b="1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61461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Столовая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В школе имеется столовая (школьный ресторан с 2015 года) на 180 посадочных мест. Обслуживающей организацией является МУП «Департамент питания и продовольствия г. Казани». 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В 2017-2018 учебном году льготное питание получают 176 обучающихся</a:t>
            </a:r>
          </a:p>
          <a:p>
            <a:pPr>
              <a:buNone/>
            </a:pP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4714884"/>
            <a:ext cx="2662227" cy="19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4000504"/>
            <a:ext cx="2030628" cy="270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 descr="IMG_00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1" y="2500306"/>
            <a:ext cx="250747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SG10167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40502" y="1571612"/>
            <a:ext cx="263388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5008" y="1785926"/>
            <a:ext cx="3286148" cy="434023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В школе работают – 80 учителей: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высшая квалификационная категория – 35 (43,7 %) чел.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первая квалификационная категория – 34 (42,5%) чел.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кандидаты наук – 4 чел.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 flipH="1">
          <a:off x="285720" y="6357958"/>
          <a:ext cx="71438" cy="7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142844" y="1857364"/>
          <a:ext cx="5572164" cy="4714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42844" y="2500306"/>
          <a:ext cx="5000660" cy="4000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00694" y="1785926"/>
            <a:ext cx="3186106" cy="45720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 контрактному муниципальному заданию:</a:t>
            </a:r>
          </a:p>
          <a:p>
            <a:pPr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удельный вес численности учителей моложе 35 лет должен составлять не менее 28,9%. По нашей школе этот параметр составляет 20%; </a:t>
            </a:r>
          </a:p>
          <a:p>
            <a:pPr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у</a:t>
            </a:r>
            <a:r>
              <a:rPr lang="ru-RU" smtClean="0">
                <a:solidFill>
                  <a:schemeClr val="accent4">
                    <a:lumMod val="50000"/>
                  </a:schemeClr>
                </a:solidFill>
              </a:rPr>
              <a:t>дельный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вес численности педагогических работников пенсионного возраста должен составлять не более 18%. По нашей школе этот параметр составляет 20%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500173"/>
          <a:ext cx="8858311" cy="5143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214446"/>
                <a:gridCol w="1785950"/>
                <a:gridCol w="2928957"/>
              </a:tblGrid>
              <a:tr h="4269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Награды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</a:tr>
              <a:tr h="64041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Нагрудный знак «Отличник</a:t>
                      </a:r>
                      <a:r>
                        <a:rPr lang="ru-RU" sz="1600" b="0" baseline="0" dirty="0" smtClean="0">
                          <a:latin typeface="+mj-lt"/>
                        </a:rPr>
                        <a:t> народного образования»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РФ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Волгина Ю.Л.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Английский язык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</a:tr>
              <a:tr h="90956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Памятная медаль «За особые заслуги в развивающем обучении»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РФ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Смирнова С.А.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Карагузина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Карагузина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Н.В.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</a:txBody>
                  <a:tcPr/>
                </a:tc>
              </a:tr>
              <a:tr h="90956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Почетное звание «Почетный работник общего </a:t>
                      </a:r>
                      <a:r>
                        <a:rPr lang="ru-RU" sz="1600" b="0" dirty="0" smtClean="0">
                          <a:latin typeface="+mn-lt"/>
                        </a:rPr>
                        <a:t>образования</a:t>
                      </a:r>
                      <a:r>
                        <a:rPr lang="ru-RU" sz="1600" b="0" dirty="0" smtClean="0">
                          <a:latin typeface="+mj-lt"/>
                        </a:rPr>
                        <a:t> РФ»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РФ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err="1" smtClean="0">
                          <a:latin typeface="+mj-lt"/>
                        </a:rPr>
                        <a:t>Хайруллина</a:t>
                      </a:r>
                      <a:r>
                        <a:rPr lang="ru-RU" sz="1600" b="0" dirty="0" smtClean="0">
                          <a:latin typeface="+mj-lt"/>
                        </a:rPr>
                        <a:t> Э.В.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Цыбина</a:t>
                      </a:r>
                      <a:r>
                        <a:rPr lang="ru-RU" sz="1600" b="0" dirty="0" smtClean="0">
                          <a:latin typeface="+mj-lt"/>
                        </a:rPr>
                        <a:t> Т.П.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Карагузина</a:t>
                      </a:r>
                      <a:r>
                        <a:rPr lang="ru-RU" sz="1600" b="0" dirty="0" smtClean="0">
                          <a:latin typeface="+mj-lt"/>
                        </a:rPr>
                        <a:t> Н.В.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Химия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Русский язык и литература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Математика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</a:tr>
              <a:tr h="2257057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Почетная грамота</a:t>
                      </a:r>
                      <a:r>
                        <a:rPr lang="ru-RU" sz="1600" b="0" baseline="0" dirty="0" smtClean="0">
                          <a:latin typeface="+mj-lt"/>
                        </a:rPr>
                        <a:t> МО и Н РФ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РФ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 smtClean="0">
                          <a:latin typeface="+mj-lt"/>
                        </a:rPr>
                        <a:t>Карагузина</a:t>
                      </a:r>
                      <a:r>
                        <a:rPr lang="ru-RU" sz="1600" b="0" dirty="0" smtClean="0">
                          <a:latin typeface="+mj-lt"/>
                        </a:rPr>
                        <a:t> Н.В.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Хайруллина</a:t>
                      </a:r>
                      <a:r>
                        <a:rPr lang="ru-RU" sz="1600" b="0" dirty="0" smtClean="0">
                          <a:latin typeface="+mj-lt"/>
                        </a:rPr>
                        <a:t> Э.В.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Цыбина</a:t>
                      </a:r>
                      <a:r>
                        <a:rPr lang="ru-RU" sz="1600" b="0" dirty="0" smtClean="0">
                          <a:latin typeface="+mj-lt"/>
                        </a:rPr>
                        <a:t> Т.П.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Смирнова С.А.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Нургалиева</a:t>
                      </a:r>
                      <a:r>
                        <a:rPr lang="ru-RU" sz="1600" b="0" dirty="0" smtClean="0">
                          <a:latin typeface="+mj-lt"/>
                        </a:rPr>
                        <a:t> Л.П.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Галиуллина</a:t>
                      </a:r>
                      <a:r>
                        <a:rPr lang="ru-RU" sz="1600" b="0" dirty="0" smtClean="0">
                          <a:latin typeface="+mj-lt"/>
                        </a:rPr>
                        <a:t> Н.И.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Иванова Г.А.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 smtClean="0">
                          <a:latin typeface="+mj-lt"/>
                        </a:rPr>
                        <a:t>Байдина</a:t>
                      </a:r>
                      <a:r>
                        <a:rPr lang="ru-RU" sz="1600" b="0" dirty="0" smtClean="0">
                          <a:latin typeface="+mj-lt"/>
                        </a:rPr>
                        <a:t> Н.В.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Математика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Химия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Русский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История, обществознание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История, обществознание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Музыка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500165" cy="151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785923"/>
          <a:ext cx="8858312" cy="471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44"/>
                <a:gridCol w="1285884"/>
                <a:gridCol w="1905034"/>
                <a:gridCol w="2952750"/>
              </a:tblGrid>
              <a:tr h="48371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Награды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</a:tr>
              <a:tr h="1010993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Почетное звание «Ветеран труда»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РФ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Волгина Ю.Л.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Хайруллина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Э.В.</a:t>
                      </a:r>
                    </a:p>
                    <a:p>
                      <a:r>
                        <a:rPr lang="ru-RU" sz="16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Цыбина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Химия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язык и литература</a:t>
                      </a:r>
                    </a:p>
                  </a:txBody>
                  <a:tcPr/>
                </a:tc>
              </a:tr>
              <a:tr h="7114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Почетное звание «Заслуженный учитель РТ»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Волгина Ю.Л.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Английский язык</a:t>
                      </a:r>
                      <a:endParaRPr lang="ru-RU" sz="1600" dirty="0"/>
                    </a:p>
                  </a:txBody>
                  <a:tcPr/>
                </a:tc>
              </a:tr>
              <a:tr h="2508761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Нагрудный знак «За заслуги в образовании» 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РТ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err="1" smtClean="0">
                          <a:latin typeface="+mj-lt"/>
                        </a:rPr>
                        <a:t>Зарипов</a:t>
                      </a:r>
                      <a:r>
                        <a:rPr lang="ru-RU" sz="1600" b="0" dirty="0" smtClean="0">
                          <a:latin typeface="+mj-lt"/>
                        </a:rPr>
                        <a:t> З.З.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Волгина Ю.Л.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Иванова Г.А.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Акашина</a:t>
                      </a:r>
                      <a:r>
                        <a:rPr lang="ru-RU" sz="1600" b="0" dirty="0" smtClean="0">
                          <a:latin typeface="+mj-lt"/>
                        </a:rPr>
                        <a:t> Н.М.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Смирнова С.А.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Чабак</a:t>
                      </a:r>
                      <a:r>
                        <a:rPr lang="ru-RU" sz="1600" b="0" dirty="0" smtClean="0">
                          <a:latin typeface="+mj-lt"/>
                        </a:rPr>
                        <a:t> Л.М.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Степанова И.Я.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Яппарова</a:t>
                      </a:r>
                      <a:r>
                        <a:rPr lang="ru-RU" sz="1600" b="0" dirty="0" smtClean="0">
                          <a:latin typeface="+mj-lt"/>
                        </a:rPr>
                        <a:t> Д.Т.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Физическая</a:t>
                      </a:r>
                      <a:r>
                        <a:rPr lang="ru-RU" sz="1600" b="0" baseline="0" dirty="0" smtClean="0">
                          <a:latin typeface="+mj-lt"/>
                        </a:rPr>
                        <a:t> к</a:t>
                      </a:r>
                      <a:r>
                        <a:rPr lang="ru-RU" sz="1600" b="0" dirty="0" smtClean="0">
                          <a:latin typeface="+mj-lt"/>
                        </a:rPr>
                        <a:t>ультура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Английский язык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История, обществознание</a:t>
                      </a:r>
                    </a:p>
                    <a:p>
                      <a:r>
                        <a:rPr lang="ru-RU" sz="1600" b="0" dirty="0" smtClean="0">
                          <a:latin typeface="+mj-lt"/>
                        </a:rPr>
                        <a:t>Татарский</a:t>
                      </a:r>
                      <a:r>
                        <a:rPr lang="ru-RU" sz="1600" b="0" baseline="0" dirty="0" smtClean="0">
                          <a:latin typeface="+mj-lt"/>
                        </a:rPr>
                        <a:t> язык и литература</a:t>
                      </a:r>
                    </a:p>
                    <a:p>
                      <a:r>
                        <a:rPr lang="ru-RU" sz="1600" b="0" baseline="0" dirty="0" smtClean="0">
                          <a:latin typeface="+mj-lt"/>
                        </a:rPr>
                        <a:t>Начальные классы</a:t>
                      </a:r>
                    </a:p>
                    <a:p>
                      <a:r>
                        <a:rPr lang="ru-RU" sz="1600" b="0" baseline="0" dirty="0" smtClean="0">
                          <a:latin typeface="+mj-lt"/>
                        </a:rPr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j-lt"/>
                        </a:rPr>
                        <a:t>Татарский</a:t>
                      </a:r>
                      <a:r>
                        <a:rPr lang="ru-RU" sz="1600" b="0" baseline="0" dirty="0" smtClean="0">
                          <a:latin typeface="+mj-lt"/>
                        </a:rPr>
                        <a:t> язык и литература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1" cy="166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571612"/>
          <a:ext cx="8858312" cy="514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44"/>
                <a:gridCol w="1285884"/>
                <a:gridCol w="1905034"/>
                <a:gridCol w="2952750"/>
              </a:tblGrid>
              <a:tr h="47869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Награды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</a:tr>
              <a:tr h="466484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Почетная грамота</a:t>
                      </a:r>
                      <a:r>
                        <a:rPr lang="ru-RU" sz="1600" baseline="0" dirty="0" smtClean="0"/>
                        <a:t> МО и Н 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Смирнова С.А.</a:t>
                      </a:r>
                    </a:p>
                    <a:p>
                      <a:r>
                        <a:rPr lang="ru-RU" sz="1600" dirty="0" err="1" smtClean="0"/>
                        <a:t>Бобылёва</a:t>
                      </a:r>
                      <a:r>
                        <a:rPr lang="ru-RU" sz="1600" baseline="0" dirty="0" smtClean="0"/>
                        <a:t> Т.А.</a:t>
                      </a:r>
                    </a:p>
                    <a:p>
                      <a:r>
                        <a:rPr lang="ru-RU" sz="1600" baseline="0" dirty="0" smtClean="0"/>
                        <a:t>Волгина Ю.Л.</a:t>
                      </a:r>
                    </a:p>
                    <a:p>
                      <a:r>
                        <a:rPr lang="ru-RU" sz="1600" baseline="0" dirty="0" smtClean="0"/>
                        <a:t>Воробьёва М.А.</a:t>
                      </a:r>
                    </a:p>
                    <a:p>
                      <a:r>
                        <a:rPr lang="ru-RU" sz="1600" baseline="0" dirty="0" err="1" smtClean="0"/>
                        <a:t>Валеева</a:t>
                      </a:r>
                      <a:r>
                        <a:rPr lang="ru-RU" sz="1600" baseline="0" dirty="0" smtClean="0"/>
                        <a:t> А.Б.</a:t>
                      </a:r>
                    </a:p>
                    <a:p>
                      <a:r>
                        <a:rPr lang="ru-RU" sz="1600" baseline="0" dirty="0" smtClean="0"/>
                        <a:t>Гарипова Ж.Н.</a:t>
                      </a:r>
                    </a:p>
                    <a:p>
                      <a:r>
                        <a:rPr lang="ru-RU" sz="1600" baseline="0" dirty="0" err="1" smtClean="0"/>
                        <a:t>Мифтахова</a:t>
                      </a:r>
                      <a:r>
                        <a:rPr lang="ru-RU" sz="1600" baseline="0" dirty="0" smtClean="0"/>
                        <a:t> Р.Х.</a:t>
                      </a:r>
                    </a:p>
                    <a:p>
                      <a:r>
                        <a:rPr lang="ru-RU" sz="1600" baseline="0" dirty="0" err="1" smtClean="0"/>
                        <a:t>Яппарова</a:t>
                      </a:r>
                      <a:r>
                        <a:rPr lang="ru-RU" sz="1600" baseline="0" dirty="0" smtClean="0"/>
                        <a:t> Д.Т.</a:t>
                      </a:r>
                    </a:p>
                    <a:p>
                      <a:r>
                        <a:rPr lang="ru-RU" sz="1600" baseline="0" dirty="0" smtClean="0"/>
                        <a:t>Щукина Е.П.</a:t>
                      </a:r>
                    </a:p>
                    <a:p>
                      <a:r>
                        <a:rPr lang="ru-RU" sz="1600" baseline="0" dirty="0" err="1" smtClean="0"/>
                        <a:t>Чекункова</a:t>
                      </a:r>
                      <a:r>
                        <a:rPr lang="ru-RU" sz="1600" baseline="0" dirty="0" smtClean="0"/>
                        <a:t> Е.В.</a:t>
                      </a:r>
                    </a:p>
                    <a:p>
                      <a:r>
                        <a:rPr lang="ru-RU" sz="1600" baseline="0" dirty="0" err="1" smtClean="0"/>
                        <a:t>Сельментова</a:t>
                      </a:r>
                      <a:r>
                        <a:rPr lang="ru-RU" sz="1600" baseline="0" dirty="0" smtClean="0"/>
                        <a:t> Ю.В.</a:t>
                      </a:r>
                    </a:p>
                    <a:p>
                      <a:r>
                        <a:rPr lang="ru-RU" sz="1600" baseline="0" dirty="0" err="1" smtClean="0"/>
                        <a:t>Цыбина</a:t>
                      </a:r>
                      <a:r>
                        <a:rPr lang="ru-RU" sz="1600" baseline="0" dirty="0" smtClean="0"/>
                        <a:t> Т.П.</a:t>
                      </a:r>
                    </a:p>
                    <a:p>
                      <a:r>
                        <a:rPr lang="ru-RU" sz="1600" baseline="0" dirty="0" err="1" smtClean="0"/>
                        <a:t>Хрулькова</a:t>
                      </a:r>
                      <a:r>
                        <a:rPr lang="ru-RU" sz="1600" baseline="0" dirty="0" smtClean="0"/>
                        <a:t> И.Н.</a:t>
                      </a:r>
                    </a:p>
                    <a:p>
                      <a:r>
                        <a:rPr lang="ru-RU" sz="1600" baseline="0" dirty="0" smtClean="0"/>
                        <a:t>Сорокина Т.В.</a:t>
                      </a:r>
                    </a:p>
                    <a:p>
                      <a:r>
                        <a:rPr lang="ru-RU" sz="1600" baseline="0" dirty="0" err="1" smtClean="0"/>
                        <a:t>Хайруллина</a:t>
                      </a:r>
                      <a:r>
                        <a:rPr lang="ru-RU" sz="1600" baseline="0" dirty="0" smtClean="0"/>
                        <a:t> Э.В.</a:t>
                      </a:r>
                    </a:p>
                    <a:p>
                      <a:r>
                        <a:rPr lang="ru-RU" sz="1600" baseline="0" dirty="0" err="1" smtClean="0"/>
                        <a:t>Камалеева</a:t>
                      </a:r>
                      <a:r>
                        <a:rPr lang="ru-RU" sz="1600" baseline="0" dirty="0" smtClean="0"/>
                        <a:t> Т.И.</a:t>
                      </a:r>
                    </a:p>
                    <a:p>
                      <a:r>
                        <a:rPr lang="ru-RU" sz="1600" baseline="0" dirty="0" smtClean="0"/>
                        <a:t>Степанищева О.В.</a:t>
                      </a:r>
                    </a:p>
                    <a:p>
                      <a:r>
                        <a:rPr lang="ru-RU" sz="1600" baseline="0" dirty="0" smtClean="0"/>
                        <a:t>Петрова Н.В.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Начальные классы</a:t>
                      </a:r>
                    </a:p>
                    <a:p>
                      <a:r>
                        <a:rPr lang="ru-RU" sz="1600" dirty="0" smtClean="0"/>
                        <a:t>Педагог доп. образования</a:t>
                      </a:r>
                    </a:p>
                    <a:p>
                      <a:r>
                        <a:rPr lang="ru-RU" sz="1600" dirty="0" smtClean="0"/>
                        <a:t>Английский язык</a:t>
                      </a:r>
                    </a:p>
                    <a:p>
                      <a:r>
                        <a:rPr lang="ru-RU" sz="1600" dirty="0" smtClean="0"/>
                        <a:t>Информатика</a:t>
                      </a:r>
                      <a:r>
                        <a:rPr lang="ru-RU" sz="1600" baseline="0" dirty="0" smtClean="0"/>
                        <a:t> и ИКТ</a:t>
                      </a:r>
                    </a:p>
                    <a:p>
                      <a:r>
                        <a:rPr lang="ru-RU" sz="1600" baseline="0" dirty="0" smtClean="0"/>
                        <a:t>История и обществознание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smtClean="0"/>
                        <a:t>Математика </a:t>
                      </a:r>
                    </a:p>
                    <a:p>
                      <a:r>
                        <a:rPr lang="ru-RU" sz="1600" baseline="0" dirty="0" smtClean="0"/>
                        <a:t>Татарский язык и литература</a:t>
                      </a:r>
                    </a:p>
                    <a:p>
                      <a:r>
                        <a:rPr lang="ru-RU" sz="1600" baseline="0" dirty="0" smtClean="0"/>
                        <a:t>Технология </a:t>
                      </a:r>
                    </a:p>
                    <a:p>
                      <a:r>
                        <a:rPr lang="ru-RU" sz="1600" baseline="0" dirty="0" smtClean="0"/>
                        <a:t>Химия </a:t>
                      </a:r>
                    </a:p>
                    <a:p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r>
                        <a:rPr lang="ru-RU" sz="1600" baseline="0" dirty="0" smtClean="0"/>
                        <a:t>Русский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  <a:p>
                      <a:r>
                        <a:rPr lang="ru-RU" sz="1600" dirty="0" smtClean="0"/>
                        <a:t>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Химия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  <a:p>
                      <a:r>
                        <a:rPr lang="ru-RU" sz="1600" dirty="0" smtClean="0"/>
                        <a:t>География</a:t>
                      </a:r>
                    </a:p>
                    <a:p>
                      <a:r>
                        <a:rPr lang="ru-RU" sz="1600" dirty="0" smtClean="0"/>
                        <a:t>Биология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55124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571611"/>
          <a:ext cx="8858312" cy="507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44"/>
                <a:gridCol w="1285884"/>
                <a:gridCol w="1905034"/>
                <a:gridCol w="2952750"/>
              </a:tblGrid>
              <a:tr h="39105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Награды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</a:tr>
              <a:tr h="167117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Благодарственное письмо МО и Н 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Воробьёва М.А.</a:t>
                      </a:r>
                    </a:p>
                    <a:p>
                      <a:r>
                        <a:rPr lang="ru-RU" sz="1600" baseline="0" dirty="0" err="1" smtClean="0"/>
                        <a:t>Былинкина</a:t>
                      </a:r>
                      <a:r>
                        <a:rPr lang="ru-RU" sz="1600" baseline="0" dirty="0" smtClean="0"/>
                        <a:t> И.А.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err="1" smtClean="0"/>
                        <a:t>Чекункова</a:t>
                      </a:r>
                      <a:r>
                        <a:rPr lang="ru-RU" sz="1600" baseline="0" dirty="0" smtClean="0"/>
                        <a:t> Е.В.</a:t>
                      </a:r>
                    </a:p>
                    <a:p>
                      <a:r>
                        <a:rPr lang="ru-RU" sz="1600" baseline="0" dirty="0" err="1" smtClean="0"/>
                        <a:t>Чабак</a:t>
                      </a:r>
                      <a:r>
                        <a:rPr lang="ru-RU" sz="1600" baseline="0" dirty="0" smtClean="0"/>
                        <a:t> Л.М.</a:t>
                      </a:r>
                    </a:p>
                    <a:p>
                      <a:r>
                        <a:rPr lang="ru-RU" sz="1600" baseline="0" dirty="0" err="1" smtClean="0"/>
                        <a:t>Цыбина</a:t>
                      </a:r>
                      <a:r>
                        <a:rPr lang="ru-RU" sz="1600" baseline="0" dirty="0" smtClean="0"/>
                        <a:t> Т.П.</a:t>
                      </a:r>
                    </a:p>
                    <a:p>
                      <a:endParaRPr lang="ru-RU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Информатика</a:t>
                      </a:r>
                      <a:r>
                        <a:rPr lang="ru-RU" sz="1600" baseline="0" dirty="0" smtClean="0"/>
                        <a:t> и ИКТ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История и обществознание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Химия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Русский язык и литература</a:t>
                      </a:r>
                    </a:p>
                  </a:txBody>
                  <a:tcPr/>
                </a:tc>
              </a:tr>
              <a:tr h="1145683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Медаль «В память 1000-летия Казани»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j-lt"/>
                        </a:rPr>
                        <a:t>город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err="1" smtClean="0">
                          <a:latin typeface="+mj-lt"/>
                        </a:rPr>
                        <a:t>Зарипов</a:t>
                      </a:r>
                      <a:r>
                        <a:rPr lang="ru-RU" sz="1600" b="0" dirty="0" smtClean="0">
                          <a:latin typeface="+mj-lt"/>
                        </a:rPr>
                        <a:t> З.З.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Загидуллина</a:t>
                      </a:r>
                      <a:r>
                        <a:rPr lang="ru-RU" sz="1600" b="0" dirty="0" smtClean="0">
                          <a:latin typeface="+mj-lt"/>
                        </a:rPr>
                        <a:t> Ю.В.</a:t>
                      </a:r>
                    </a:p>
                    <a:p>
                      <a:r>
                        <a:rPr lang="ru-RU" sz="1600" b="0" dirty="0" err="1" smtClean="0">
                          <a:latin typeface="+mj-lt"/>
                        </a:rPr>
                        <a:t>Чабак</a:t>
                      </a:r>
                      <a:r>
                        <a:rPr lang="ru-RU" sz="1600" b="0" dirty="0" smtClean="0">
                          <a:latin typeface="+mj-lt"/>
                        </a:rPr>
                        <a:t> Л.М.</a:t>
                      </a:r>
                      <a:endParaRPr lang="ru-RU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Физическая культура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+mj-lt"/>
                        </a:rPr>
                        <a:t>Английский язык</a:t>
                      </a:r>
                    </a:p>
                  </a:txBody>
                  <a:tcPr/>
                </a:tc>
              </a:tr>
              <a:tr h="18641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Благодарность Мэра города Казани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город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err="1" smtClean="0"/>
                        <a:t>Хайруллина</a:t>
                      </a:r>
                      <a:r>
                        <a:rPr lang="ru-RU" sz="1600" baseline="0" dirty="0" smtClean="0"/>
                        <a:t> Э.В.</a:t>
                      </a:r>
                    </a:p>
                    <a:p>
                      <a:r>
                        <a:rPr lang="ru-RU" sz="1600" baseline="0" dirty="0" err="1" smtClean="0"/>
                        <a:t>Цыбина</a:t>
                      </a:r>
                      <a:r>
                        <a:rPr lang="ru-RU" sz="1600" baseline="0" dirty="0" smtClean="0"/>
                        <a:t> Т.П.</a:t>
                      </a:r>
                    </a:p>
                    <a:p>
                      <a:r>
                        <a:rPr lang="ru-RU" sz="1600" baseline="0" dirty="0" err="1" smtClean="0"/>
                        <a:t>Галиуллина</a:t>
                      </a:r>
                      <a:r>
                        <a:rPr lang="ru-RU" sz="1600" baseline="0" dirty="0" smtClean="0"/>
                        <a:t> Н.И.</a:t>
                      </a:r>
                    </a:p>
                    <a:p>
                      <a:r>
                        <a:rPr lang="ru-RU" sz="1600" baseline="0" dirty="0" err="1" smtClean="0"/>
                        <a:t>Чекункова</a:t>
                      </a:r>
                      <a:r>
                        <a:rPr lang="ru-RU" sz="1600" baseline="0" dirty="0" smtClean="0"/>
                        <a:t> Е.В.</a:t>
                      </a:r>
                    </a:p>
                    <a:p>
                      <a:r>
                        <a:rPr lang="ru-RU" sz="1600" baseline="0" dirty="0" smtClean="0"/>
                        <a:t>Волгина Ю.Л.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Химия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Русский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Химия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55124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580525"/>
          <a:ext cx="8858312" cy="5172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1868"/>
                <a:gridCol w="1406086"/>
                <a:gridCol w="1757608"/>
                <a:gridCol w="2952750"/>
              </a:tblGrid>
              <a:tr h="4457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</a:tr>
              <a:tr h="177815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Приоритетный Национальный Проект «Образование»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РФ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Карагузина</a:t>
                      </a:r>
                      <a:r>
                        <a:rPr lang="ru-RU" sz="1600" dirty="0" smtClean="0"/>
                        <a:t> Н.В.</a:t>
                      </a:r>
                    </a:p>
                    <a:p>
                      <a:r>
                        <a:rPr lang="ru-RU" sz="1600" dirty="0" err="1" smtClean="0"/>
                        <a:t>Хайруллина</a:t>
                      </a:r>
                      <a:r>
                        <a:rPr lang="ru-RU" sz="1600" dirty="0" smtClean="0"/>
                        <a:t> Э.В.</a:t>
                      </a:r>
                    </a:p>
                    <a:p>
                      <a:r>
                        <a:rPr lang="ru-RU" sz="1600" dirty="0" err="1" smtClean="0"/>
                        <a:t>Цыбина</a:t>
                      </a:r>
                      <a:r>
                        <a:rPr lang="ru-RU" sz="1600" dirty="0" smtClean="0"/>
                        <a:t> Т.П.</a:t>
                      </a:r>
                    </a:p>
                    <a:p>
                      <a:r>
                        <a:rPr lang="ru-RU" sz="1600" dirty="0" smtClean="0"/>
                        <a:t>Смирнова С.А.</a:t>
                      </a:r>
                    </a:p>
                    <a:p>
                      <a:r>
                        <a:rPr lang="ru-RU" sz="1600" dirty="0" err="1" smtClean="0"/>
                        <a:t>Нургалиева</a:t>
                      </a:r>
                      <a:r>
                        <a:rPr lang="ru-RU" sz="1600" dirty="0" smtClean="0"/>
                        <a:t> Л.П.</a:t>
                      </a:r>
                    </a:p>
                    <a:p>
                      <a:r>
                        <a:rPr lang="ru-RU" sz="1600" dirty="0" err="1" smtClean="0"/>
                        <a:t>Галиуллина</a:t>
                      </a:r>
                      <a:r>
                        <a:rPr lang="ru-RU" sz="1600" dirty="0" smtClean="0"/>
                        <a:t> Н.И.</a:t>
                      </a:r>
                    </a:p>
                    <a:p>
                      <a:r>
                        <a:rPr lang="ru-RU" sz="1600" dirty="0" err="1" smtClean="0"/>
                        <a:t>Акашина</a:t>
                      </a:r>
                      <a:r>
                        <a:rPr lang="ru-RU" sz="1600" dirty="0" smtClean="0"/>
                        <a:t> Н.М.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Математика </a:t>
                      </a:r>
                    </a:p>
                    <a:p>
                      <a:r>
                        <a:rPr lang="ru-RU" sz="1600" dirty="0" smtClean="0"/>
                        <a:t>Химия</a:t>
                      </a:r>
                    </a:p>
                    <a:p>
                      <a:r>
                        <a:rPr lang="ru-RU" sz="1600" dirty="0" smtClean="0"/>
                        <a:t>Русский язык и литература</a:t>
                      </a:r>
                    </a:p>
                    <a:p>
                      <a:r>
                        <a:rPr lang="ru-RU" sz="1600" dirty="0" smtClean="0"/>
                        <a:t>Начальные классы</a:t>
                      </a:r>
                    </a:p>
                    <a:p>
                      <a:r>
                        <a:rPr lang="ru-RU" sz="1600" dirty="0" smtClean="0"/>
                        <a:t>История и обществознание</a:t>
                      </a:r>
                    </a:p>
                    <a:p>
                      <a:r>
                        <a:rPr lang="ru-RU" sz="1600" dirty="0" smtClean="0"/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Татарский язык и литература</a:t>
                      </a:r>
                    </a:p>
                  </a:txBody>
                  <a:tcPr/>
                </a:tc>
              </a:tr>
              <a:tr h="15370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Приоритетный Национальный Проект «Образование»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err="1" smtClean="0"/>
                        <a:t>Карагузина</a:t>
                      </a:r>
                      <a:r>
                        <a:rPr lang="ru-RU" sz="1600" baseline="0" dirty="0" smtClean="0"/>
                        <a:t> Н.В.</a:t>
                      </a:r>
                    </a:p>
                    <a:p>
                      <a:r>
                        <a:rPr lang="ru-RU" sz="1600" baseline="0" dirty="0" err="1" smtClean="0"/>
                        <a:t>Акашина</a:t>
                      </a:r>
                      <a:r>
                        <a:rPr lang="ru-RU" sz="1600" baseline="0" dirty="0" smtClean="0"/>
                        <a:t> Н.М.</a:t>
                      </a:r>
                    </a:p>
                    <a:p>
                      <a:r>
                        <a:rPr lang="ru-RU" sz="1600" baseline="0" dirty="0" err="1" smtClean="0"/>
                        <a:t>Былинкина</a:t>
                      </a:r>
                      <a:r>
                        <a:rPr lang="ru-RU" sz="1600" baseline="0" dirty="0" smtClean="0"/>
                        <a:t> И.А.</a:t>
                      </a:r>
                    </a:p>
                    <a:p>
                      <a:r>
                        <a:rPr lang="ru-RU" sz="1600" baseline="0" dirty="0" err="1" smtClean="0"/>
                        <a:t>Чабак</a:t>
                      </a:r>
                      <a:r>
                        <a:rPr lang="ru-RU" sz="1600" baseline="0" dirty="0" smtClean="0"/>
                        <a:t> Л.М.</a:t>
                      </a:r>
                    </a:p>
                    <a:p>
                      <a:r>
                        <a:rPr lang="ru-RU" sz="1600" baseline="0" dirty="0" err="1" smtClean="0"/>
                        <a:t>Чекункова</a:t>
                      </a:r>
                      <a:r>
                        <a:rPr lang="ru-RU" sz="1600" baseline="0" dirty="0" smtClean="0"/>
                        <a:t> Е.В.</a:t>
                      </a:r>
                    </a:p>
                    <a:p>
                      <a:r>
                        <a:rPr lang="ru-RU" sz="1600" baseline="0" dirty="0" err="1" smtClean="0"/>
                        <a:t>Цыбина</a:t>
                      </a:r>
                      <a:r>
                        <a:rPr lang="ru-RU" sz="1600" baseline="0" dirty="0" smtClean="0"/>
                        <a:t> 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Математика</a:t>
                      </a:r>
                    </a:p>
                    <a:p>
                      <a:r>
                        <a:rPr lang="ru-RU" sz="1600" dirty="0" smtClean="0"/>
                        <a:t>Татарский язык и литература</a:t>
                      </a:r>
                    </a:p>
                    <a:p>
                      <a:r>
                        <a:rPr lang="ru-RU" sz="1600" dirty="0" smtClean="0"/>
                        <a:t>История,</a:t>
                      </a:r>
                      <a:r>
                        <a:rPr lang="ru-RU" sz="1600" baseline="0" dirty="0" smtClean="0"/>
                        <a:t> обществознание</a:t>
                      </a:r>
                    </a:p>
                    <a:p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r>
                        <a:rPr lang="ru-RU" sz="1600" baseline="0" dirty="0" smtClean="0"/>
                        <a:t>Химия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Русский язык и литература</a:t>
                      </a:r>
                    </a:p>
                  </a:txBody>
                  <a:tcPr/>
                </a:tc>
              </a:tr>
              <a:tr h="13736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«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Алгарыш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(стажировка в Великобритании)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Быкова О.В.</a:t>
                      </a:r>
                    </a:p>
                    <a:p>
                      <a:r>
                        <a:rPr lang="ru-RU" sz="1600" baseline="0" dirty="0" err="1" smtClean="0"/>
                        <a:t>Чабак</a:t>
                      </a:r>
                      <a:r>
                        <a:rPr lang="ru-RU" sz="1600" baseline="0" dirty="0" smtClean="0"/>
                        <a:t> Л.М.</a:t>
                      </a:r>
                    </a:p>
                    <a:p>
                      <a:r>
                        <a:rPr lang="ru-RU" sz="1600" baseline="0" dirty="0" smtClean="0"/>
                        <a:t>Тихонова О.В.</a:t>
                      </a:r>
                    </a:p>
                    <a:p>
                      <a:r>
                        <a:rPr lang="ru-RU" sz="1600" baseline="0" dirty="0" smtClean="0"/>
                        <a:t>Коган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endParaRPr lang="ru-RU" sz="1600" baseline="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428727" cy="144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500165" cy="151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72547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142984"/>
          <a:ext cx="8858312" cy="5576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1143008"/>
                <a:gridCol w="2928958"/>
                <a:gridCol w="2571768"/>
              </a:tblGrid>
              <a:tr h="33074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Грант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ФИО учителей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Предмет </a:t>
                      </a:r>
                      <a:endParaRPr lang="ru-RU" sz="1600" dirty="0"/>
                    </a:p>
                  </a:txBody>
                  <a:tcPr/>
                </a:tc>
              </a:tr>
              <a:tr h="524142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«Наш лучший учитель»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Гараева</a:t>
                      </a:r>
                      <a:r>
                        <a:rPr lang="ru-RU" sz="1400" dirty="0" smtClean="0"/>
                        <a:t> Е.И. (2011,2012)</a:t>
                      </a:r>
                    </a:p>
                    <a:p>
                      <a:r>
                        <a:rPr lang="ru-RU" sz="1400" dirty="0" err="1" smtClean="0"/>
                        <a:t>Цыбина</a:t>
                      </a:r>
                      <a:r>
                        <a:rPr lang="ru-RU" sz="1400" dirty="0" smtClean="0"/>
                        <a:t> Т.П. (2011,2012,2013)</a:t>
                      </a:r>
                    </a:p>
                    <a:p>
                      <a:r>
                        <a:rPr lang="ru-RU" sz="1400" dirty="0" err="1" smtClean="0"/>
                        <a:t>Карагузина</a:t>
                      </a:r>
                      <a:r>
                        <a:rPr lang="ru-RU" sz="1400" dirty="0" smtClean="0"/>
                        <a:t> Н.В. (2011,2012)</a:t>
                      </a:r>
                    </a:p>
                    <a:p>
                      <a:r>
                        <a:rPr lang="ru-RU" sz="1400" dirty="0" err="1" smtClean="0"/>
                        <a:t>Хайруллина</a:t>
                      </a:r>
                      <a:r>
                        <a:rPr lang="ru-RU" sz="1400" dirty="0" smtClean="0"/>
                        <a:t> Э.В. (2011,2012,2013)</a:t>
                      </a:r>
                    </a:p>
                    <a:p>
                      <a:r>
                        <a:rPr lang="ru-RU" sz="1400" dirty="0" err="1" smtClean="0"/>
                        <a:t>Галиуллина</a:t>
                      </a:r>
                      <a:r>
                        <a:rPr lang="ru-RU" sz="1400" dirty="0" smtClean="0"/>
                        <a:t> Г.И. (2011,2014)</a:t>
                      </a:r>
                    </a:p>
                    <a:p>
                      <a:r>
                        <a:rPr lang="ru-RU" sz="1400" dirty="0" smtClean="0"/>
                        <a:t>Степанова И.Я. (2011,2014)</a:t>
                      </a:r>
                    </a:p>
                    <a:p>
                      <a:r>
                        <a:rPr lang="ru-RU" sz="1400" dirty="0" err="1" smtClean="0"/>
                        <a:t>Нургалиева</a:t>
                      </a:r>
                      <a:r>
                        <a:rPr lang="ru-RU" sz="1400" dirty="0" smtClean="0"/>
                        <a:t> Л.П. (2011,2012)</a:t>
                      </a:r>
                    </a:p>
                    <a:p>
                      <a:r>
                        <a:rPr lang="ru-RU" sz="1400" dirty="0" smtClean="0"/>
                        <a:t>Ахмадуллина Л.И. (2012)</a:t>
                      </a:r>
                    </a:p>
                    <a:p>
                      <a:r>
                        <a:rPr lang="ru-RU" sz="1400" dirty="0" smtClean="0"/>
                        <a:t>Волгина Ю.Л. (2012,2014)</a:t>
                      </a:r>
                    </a:p>
                    <a:p>
                      <a:r>
                        <a:rPr lang="ru-RU" sz="1400" dirty="0" smtClean="0"/>
                        <a:t>Тихонова О.В. (2012)</a:t>
                      </a:r>
                    </a:p>
                    <a:p>
                      <a:r>
                        <a:rPr lang="ru-RU" sz="1400" dirty="0" err="1" smtClean="0"/>
                        <a:t>Галиуллина</a:t>
                      </a:r>
                      <a:r>
                        <a:rPr lang="ru-RU" sz="1400" dirty="0" smtClean="0"/>
                        <a:t> Н.И. (2012)</a:t>
                      </a:r>
                    </a:p>
                    <a:p>
                      <a:r>
                        <a:rPr lang="ru-RU" sz="1400" dirty="0" err="1" smtClean="0"/>
                        <a:t>Гибадуллина</a:t>
                      </a:r>
                      <a:r>
                        <a:rPr lang="ru-RU" sz="1400" dirty="0" smtClean="0"/>
                        <a:t> Т.А. (2012,2014)</a:t>
                      </a:r>
                    </a:p>
                    <a:p>
                      <a:r>
                        <a:rPr lang="ru-RU" sz="1400" dirty="0" err="1" smtClean="0"/>
                        <a:t>Кобелецкий</a:t>
                      </a:r>
                      <a:r>
                        <a:rPr lang="ru-RU" sz="1400" dirty="0" smtClean="0"/>
                        <a:t> О.В. (2012)</a:t>
                      </a:r>
                    </a:p>
                    <a:p>
                      <a:r>
                        <a:rPr lang="ru-RU" sz="1400" dirty="0" err="1" smtClean="0"/>
                        <a:t>Чекункова</a:t>
                      </a:r>
                      <a:r>
                        <a:rPr lang="ru-RU" sz="1400" dirty="0" smtClean="0"/>
                        <a:t> Е.В.</a:t>
                      </a:r>
                      <a:r>
                        <a:rPr lang="ru-RU" sz="1400" baseline="0" dirty="0" smtClean="0"/>
                        <a:t> (2012)</a:t>
                      </a:r>
                    </a:p>
                    <a:p>
                      <a:r>
                        <a:rPr lang="ru-RU" sz="1400" baseline="0" dirty="0" err="1" smtClean="0"/>
                        <a:t>Елькина</a:t>
                      </a:r>
                      <a:r>
                        <a:rPr lang="ru-RU" sz="1400" baseline="0" dirty="0" smtClean="0"/>
                        <a:t> Е.В. (2013)</a:t>
                      </a:r>
                    </a:p>
                    <a:p>
                      <a:r>
                        <a:rPr lang="ru-RU" sz="1400" baseline="0" dirty="0" err="1" smtClean="0"/>
                        <a:t>Чабак</a:t>
                      </a:r>
                      <a:r>
                        <a:rPr lang="ru-RU" sz="1400" baseline="0" dirty="0" smtClean="0"/>
                        <a:t> Л.М. (2013)</a:t>
                      </a:r>
                    </a:p>
                    <a:p>
                      <a:r>
                        <a:rPr lang="ru-RU" sz="1400" baseline="0" dirty="0" err="1" smtClean="0"/>
                        <a:t>Камалеева</a:t>
                      </a:r>
                      <a:r>
                        <a:rPr lang="ru-RU" sz="1400" baseline="0" dirty="0" smtClean="0"/>
                        <a:t> Т.И. (2013,2014)</a:t>
                      </a:r>
                    </a:p>
                    <a:p>
                      <a:r>
                        <a:rPr lang="ru-RU" sz="1400" baseline="0" dirty="0" err="1" smtClean="0"/>
                        <a:t>Байдина</a:t>
                      </a:r>
                      <a:r>
                        <a:rPr lang="ru-RU" sz="1400" baseline="0" dirty="0" smtClean="0"/>
                        <a:t> Н.В. (2014)</a:t>
                      </a:r>
                    </a:p>
                    <a:p>
                      <a:r>
                        <a:rPr lang="ru-RU" sz="1400" baseline="0" dirty="0" smtClean="0"/>
                        <a:t>Смирнова С.А. (2014)</a:t>
                      </a:r>
                    </a:p>
                    <a:p>
                      <a:r>
                        <a:rPr lang="ru-RU" sz="1400" baseline="0" dirty="0" err="1" smtClean="0"/>
                        <a:t>Валеева</a:t>
                      </a:r>
                      <a:r>
                        <a:rPr lang="ru-RU" sz="1400" baseline="0" dirty="0" smtClean="0"/>
                        <a:t> А.Б. (2014)</a:t>
                      </a:r>
                    </a:p>
                    <a:p>
                      <a:r>
                        <a:rPr lang="ru-RU" sz="1400" baseline="0" dirty="0" smtClean="0"/>
                        <a:t>Костюнина Г.Р. (2014)</a:t>
                      </a:r>
                    </a:p>
                    <a:p>
                      <a:r>
                        <a:rPr lang="ru-RU" sz="1400" baseline="0" dirty="0" err="1" smtClean="0"/>
                        <a:t>Мубаракшина</a:t>
                      </a:r>
                      <a:r>
                        <a:rPr lang="ru-RU" sz="1400" baseline="0" dirty="0" smtClean="0"/>
                        <a:t> Г.М. (2014)</a:t>
                      </a:r>
                    </a:p>
                    <a:p>
                      <a:r>
                        <a:rPr lang="ru-RU" sz="1400" baseline="0" dirty="0" err="1" smtClean="0"/>
                        <a:t>Шайдуллина</a:t>
                      </a:r>
                      <a:r>
                        <a:rPr lang="ru-RU" sz="1400" baseline="0" dirty="0" smtClean="0"/>
                        <a:t> Л.С. (2014)</a:t>
                      </a:r>
                    </a:p>
                    <a:p>
                      <a:r>
                        <a:rPr lang="ru-RU" sz="1400" baseline="0" dirty="0" err="1" smtClean="0"/>
                        <a:t>Яппарова</a:t>
                      </a:r>
                      <a:r>
                        <a:rPr lang="ru-RU" sz="1400" baseline="0" dirty="0" smtClean="0"/>
                        <a:t> Д.Т. (2014)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Русский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Русский язык и литература</a:t>
                      </a:r>
                    </a:p>
                    <a:p>
                      <a:r>
                        <a:rPr lang="ru-RU" sz="1400" dirty="0" smtClean="0"/>
                        <a:t>Математика</a:t>
                      </a:r>
                    </a:p>
                    <a:p>
                      <a:r>
                        <a:rPr lang="ru-RU" sz="1400" dirty="0" smtClean="0"/>
                        <a:t>Химия</a:t>
                      </a:r>
                    </a:p>
                    <a:p>
                      <a:r>
                        <a:rPr lang="ru-RU" sz="1400" dirty="0" smtClean="0"/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Начальные классы</a:t>
                      </a:r>
                    </a:p>
                    <a:p>
                      <a:r>
                        <a:rPr lang="ru-RU" sz="1400" dirty="0" smtClean="0"/>
                        <a:t>История и обществознание</a:t>
                      </a:r>
                    </a:p>
                    <a:p>
                      <a:r>
                        <a:rPr lang="ru-RU" sz="1400" dirty="0" smtClean="0"/>
                        <a:t>Татарский</a:t>
                      </a:r>
                      <a:r>
                        <a:rPr lang="ru-RU" sz="1400" baseline="0" dirty="0" smtClean="0"/>
                        <a:t> язык и литература</a:t>
                      </a:r>
                    </a:p>
                    <a:p>
                      <a:r>
                        <a:rPr lang="ru-RU" sz="1400" baseline="0" dirty="0" smtClean="0"/>
                        <a:t>Английский язык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Английский язык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Математика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Математика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Химия</a:t>
                      </a:r>
                    </a:p>
                    <a:p>
                      <a:r>
                        <a:rPr lang="ru-RU" sz="1400" dirty="0" smtClean="0"/>
                        <a:t>Информатика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Английский язык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Начальные классы</a:t>
                      </a:r>
                    </a:p>
                    <a:p>
                      <a:r>
                        <a:rPr lang="ru-RU" sz="1400" dirty="0" smtClean="0"/>
                        <a:t>Искусство (музыка)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Начальные классы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История и обществознание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Татарский</a:t>
                      </a:r>
                      <a:r>
                        <a:rPr lang="ru-RU" sz="1400" baseline="0" dirty="0" smtClean="0"/>
                        <a:t>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Татарский</a:t>
                      </a:r>
                      <a:r>
                        <a:rPr lang="ru-RU" sz="1400" baseline="0" dirty="0" smtClean="0"/>
                        <a:t>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Татарский</a:t>
                      </a:r>
                      <a:r>
                        <a:rPr lang="ru-RU" sz="1400" baseline="0" dirty="0" smtClean="0"/>
                        <a:t> язык и литература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Татарский</a:t>
                      </a:r>
                      <a:r>
                        <a:rPr lang="ru-RU" sz="1400" baseline="0" dirty="0" smtClean="0"/>
                        <a:t> язык и литература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142975" cy="11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357166"/>
            <a:ext cx="7043758" cy="92869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Кадровое обеспечение</a:t>
            </a: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142844" y="1664146"/>
          <a:ext cx="8858312" cy="5093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1143008"/>
                <a:gridCol w="2500330"/>
                <a:gridCol w="3000396"/>
              </a:tblGrid>
              <a:tr h="29427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Грант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Уровень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ФИО учителей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Предмет </a:t>
                      </a:r>
                      <a:endParaRPr lang="ru-RU" sz="1800" dirty="0"/>
                    </a:p>
                  </a:txBody>
                  <a:tcPr/>
                </a:tc>
              </a:tr>
              <a:tr h="61843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Республиканская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ремия имени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Каюма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Насыйри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err="1" smtClean="0"/>
                        <a:t>Акашина</a:t>
                      </a:r>
                      <a:r>
                        <a:rPr lang="ru-RU" sz="1600" baseline="0" dirty="0" smtClean="0"/>
                        <a:t> Н.М.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Татарский язык и литература</a:t>
                      </a:r>
                    </a:p>
                  </a:txBody>
                  <a:tcPr/>
                </a:tc>
              </a:tr>
              <a:tr h="6184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«Лучший учитель в области ИКТ»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Елькина</a:t>
                      </a:r>
                      <a:r>
                        <a:rPr lang="ru-RU" sz="1600" dirty="0" smtClean="0"/>
                        <a:t> Е.В.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Информатика и ИКТ</a:t>
                      </a:r>
                    </a:p>
                  </a:txBody>
                  <a:tcPr/>
                </a:tc>
              </a:tr>
              <a:tr h="15784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«Наш новый учитель»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Степанищева О.В.</a:t>
                      </a:r>
                    </a:p>
                    <a:p>
                      <a:r>
                        <a:rPr lang="ru-RU" sz="1600" dirty="0" err="1" smtClean="0"/>
                        <a:t>Ситдикова</a:t>
                      </a:r>
                      <a:r>
                        <a:rPr lang="ru-RU" sz="1600" dirty="0" smtClean="0"/>
                        <a:t> А.Ф.</a:t>
                      </a:r>
                    </a:p>
                    <a:p>
                      <a:r>
                        <a:rPr lang="ru-RU" sz="1600" dirty="0" err="1" smtClean="0"/>
                        <a:t>Билалова</a:t>
                      </a:r>
                      <a:r>
                        <a:rPr lang="ru-RU" sz="1600" dirty="0" smtClean="0"/>
                        <a:t> Н.А.</a:t>
                      </a:r>
                    </a:p>
                    <a:p>
                      <a:r>
                        <a:rPr lang="ru-RU" sz="1600" dirty="0" err="1" smtClean="0"/>
                        <a:t>Галимова</a:t>
                      </a:r>
                      <a:r>
                        <a:rPr lang="ru-RU" sz="1600" dirty="0" smtClean="0"/>
                        <a:t> Л.И.</a:t>
                      </a:r>
                    </a:p>
                    <a:p>
                      <a:r>
                        <a:rPr lang="ru-RU" sz="1600" dirty="0" err="1" smtClean="0"/>
                        <a:t>Музуров</a:t>
                      </a:r>
                      <a:r>
                        <a:rPr lang="ru-RU" sz="1600" dirty="0" smtClean="0"/>
                        <a:t> В.Н.</a:t>
                      </a:r>
                    </a:p>
                    <a:p>
                      <a:r>
                        <a:rPr lang="ru-RU" sz="1600" dirty="0" smtClean="0"/>
                        <a:t>Черкес С.В.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География</a:t>
                      </a:r>
                    </a:p>
                    <a:p>
                      <a:r>
                        <a:rPr lang="ru-RU" sz="1600" baseline="0" dirty="0" smtClean="0"/>
                        <a:t>Английский язык</a:t>
                      </a:r>
                    </a:p>
                    <a:p>
                      <a:r>
                        <a:rPr lang="ru-RU" sz="1600" baseline="0" dirty="0" smtClean="0"/>
                        <a:t>Информатика и ИКТ</a:t>
                      </a:r>
                    </a:p>
                    <a:p>
                      <a:r>
                        <a:rPr lang="ru-RU" sz="1600" baseline="0" dirty="0" smtClean="0"/>
                        <a:t>Татарский язык и литература</a:t>
                      </a:r>
                    </a:p>
                    <a:p>
                      <a:r>
                        <a:rPr lang="ru-RU" sz="1600" baseline="0" dirty="0" smtClean="0"/>
                        <a:t>Русский язык и литература</a:t>
                      </a:r>
                    </a:p>
                    <a:p>
                      <a:r>
                        <a:rPr lang="ru-RU" sz="1600" baseline="0" dirty="0" smtClean="0"/>
                        <a:t>История и обществознание</a:t>
                      </a:r>
                    </a:p>
                    <a:p>
                      <a:endParaRPr lang="ru-RU" sz="1600" baseline="0" dirty="0" smtClean="0"/>
                    </a:p>
                  </a:txBody>
                  <a:tcPr/>
                </a:tc>
              </a:tr>
              <a:tr h="148831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«Учитель-мастер»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Камалеева</a:t>
                      </a:r>
                      <a:r>
                        <a:rPr lang="ru-RU" sz="1600" dirty="0" smtClean="0"/>
                        <a:t> Т.И.</a:t>
                      </a:r>
                    </a:p>
                    <a:p>
                      <a:r>
                        <a:rPr lang="ru-RU" sz="1600" dirty="0" err="1" smtClean="0"/>
                        <a:t>Гибадуллина</a:t>
                      </a:r>
                      <a:r>
                        <a:rPr lang="ru-RU" sz="1600" dirty="0" smtClean="0"/>
                        <a:t> Т.А.</a:t>
                      </a:r>
                    </a:p>
                    <a:p>
                      <a:r>
                        <a:rPr lang="ru-RU" sz="1600" dirty="0" err="1" smtClean="0"/>
                        <a:t>Сельментова</a:t>
                      </a:r>
                      <a:r>
                        <a:rPr lang="ru-RU" sz="1600" dirty="0" smtClean="0"/>
                        <a:t> Ю.В.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Начальные классы</a:t>
                      </a:r>
                    </a:p>
                    <a:p>
                      <a:r>
                        <a:rPr lang="ru-RU" sz="1600" baseline="0" dirty="0" smtClean="0"/>
                        <a:t>Математика</a:t>
                      </a:r>
                    </a:p>
                    <a:p>
                      <a:r>
                        <a:rPr lang="ru-RU" sz="1600" baseline="0" dirty="0" smtClean="0"/>
                        <a:t>Английский язык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339708" cy="1357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500165" cy="151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86834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Конкурс «Учитель года»</a:t>
            </a:r>
            <a:endParaRPr lang="ru-RU" sz="36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14282" y="1357299"/>
          <a:ext cx="8715436" cy="5357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899"/>
                <a:gridCol w="2058749"/>
                <a:gridCol w="1858785"/>
                <a:gridCol w="3472003"/>
              </a:tblGrid>
              <a:tr h="3363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ФИО учителей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Предмет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Результат</a:t>
                      </a:r>
                      <a:endParaRPr lang="ru-RU" sz="1600" dirty="0"/>
                    </a:p>
                  </a:txBody>
                  <a:tcPr/>
                </a:tc>
              </a:tr>
              <a:tr h="38029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Хайруллина</a:t>
                      </a:r>
                      <a:r>
                        <a:rPr lang="ru-RU" sz="1600" dirty="0" smtClean="0"/>
                        <a:t> Э.В.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химия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лауреат</a:t>
                      </a:r>
                      <a:r>
                        <a:rPr lang="ru-RU" sz="1600" baseline="0" dirty="0" smtClean="0"/>
                        <a:t>, </a:t>
                      </a:r>
                      <a:r>
                        <a:rPr lang="ru-RU" sz="1600" dirty="0" smtClean="0"/>
                        <a:t>Благодарность мэра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Карагузина</a:t>
                      </a:r>
                      <a:r>
                        <a:rPr lang="ru-RU" sz="1600" dirty="0" smtClean="0"/>
                        <a:t> Н.В.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математика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Смирнова С.А.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начальные классы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Степанова И.Я.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начальные классы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Галиуллина</a:t>
                      </a:r>
                      <a:r>
                        <a:rPr lang="ru-RU" sz="1600" dirty="0" smtClean="0"/>
                        <a:t> Г.И.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город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Галиуллина</a:t>
                      </a:r>
                      <a:r>
                        <a:rPr lang="ru-RU" sz="1600" dirty="0" smtClean="0"/>
                        <a:t> Г.И.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Галиуллина</a:t>
                      </a:r>
                      <a:r>
                        <a:rPr lang="ru-RU" sz="1600" dirty="0" smtClean="0"/>
                        <a:t> Г.И.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</a:tr>
              <a:tr h="58093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Валеева</a:t>
                      </a:r>
                      <a:r>
                        <a:rPr lang="ru-RU" sz="1600" dirty="0" smtClean="0"/>
                        <a:t> А.Б.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История, обществознание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1 место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58093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город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Валеева</a:t>
                      </a:r>
                      <a:r>
                        <a:rPr lang="ru-RU" sz="1600" dirty="0" smtClean="0"/>
                        <a:t> А.Б.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История, обществознание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Участие и номинация «За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технологичность современного</a:t>
                      </a:r>
                      <a:r>
                        <a:rPr lang="ru-RU" sz="1600" baseline="0" dirty="0" smtClean="0"/>
                        <a:t> урока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Фёдорова Р.Р.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</a:tr>
              <a:tr h="45237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Хуснутдинова</a:t>
                      </a:r>
                      <a:r>
                        <a:rPr lang="ru-RU" sz="1600" baseline="0" dirty="0" smtClean="0"/>
                        <a:t> Д.Р.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 место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район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Галиуллина</a:t>
                      </a:r>
                      <a:r>
                        <a:rPr lang="ru-RU" sz="1600" dirty="0" smtClean="0"/>
                        <a:t> Г.И.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</a:tr>
              <a:tr h="336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город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Галиуллина</a:t>
                      </a:r>
                      <a:r>
                        <a:rPr lang="ru-RU" sz="1600" dirty="0" smtClean="0"/>
                        <a:t> Г.И.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начальные классы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место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85851" cy="130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57166"/>
            <a:ext cx="7067128" cy="9286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Кадровое обеспечение</a:t>
            </a: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Эксперты ЕГЭ и ОГЭ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214282" y="1482963"/>
          <a:ext cx="8786874" cy="5089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1714512"/>
                <a:gridCol w="2439873"/>
                <a:gridCol w="2775101"/>
              </a:tblGrid>
              <a:tr h="96198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категория предметной</a:t>
                      </a:r>
                      <a:r>
                        <a:rPr lang="ru-RU" baseline="0" dirty="0" smtClean="0"/>
                        <a:t> комиссии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609255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Гимранова</a:t>
                      </a:r>
                      <a:r>
                        <a:rPr lang="ru-RU" sz="1600" dirty="0" smtClean="0"/>
                        <a:t> Т.А.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русский</a:t>
                      </a:r>
                      <a:r>
                        <a:rPr lang="ru-RU" sz="1600" baseline="0" dirty="0" smtClean="0"/>
                        <a:t> язык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ведущий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Председатель ПК, </a:t>
                      </a:r>
                    </a:p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/>
                    </a:p>
                  </a:txBody>
                  <a:tcPr/>
                </a:tc>
              </a:tr>
              <a:tr h="60925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Сорокина Т.В.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литература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ведущий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Председатель ПК, </a:t>
                      </a:r>
                    </a:p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/>
                    </a:p>
                  </a:txBody>
                  <a:tcPr/>
                </a:tc>
              </a:tr>
              <a:tr h="609255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Гараева</a:t>
                      </a:r>
                      <a:r>
                        <a:rPr lang="ru-RU" sz="1600" dirty="0" smtClean="0"/>
                        <a:t> Е.И.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русский</a:t>
                      </a:r>
                      <a:r>
                        <a:rPr lang="ru-RU" sz="1600" baseline="0" dirty="0" smtClean="0"/>
                        <a:t> язык, литература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старший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9262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Цыбина</a:t>
                      </a:r>
                      <a:r>
                        <a:rPr lang="ru-RU" sz="1600" dirty="0" smtClean="0"/>
                        <a:t> Т.П.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литература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</a:txBody>
                  <a:tcPr/>
                </a:tc>
              </a:tr>
              <a:tr h="60925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Михеев А.В.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русский</a:t>
                      </a:r>
                      <a:r>
                        <a:rPr lang="ru-RU" sz="1600" baseline="0" dirty="0" smtClean="0"/>
                        <a:t> язык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старший</a:t>
                      </a:r>
                      <a:r>
                        <a:rPr lang="ru-RU" sz="1600" baseline="0" dirty="0" smtClean="0"/>
                        <a:t> э</a:t>
                      </a:r>
                      <a:r>
                        <a:rPr lang="ru-RU" sz="1600" dirty="0" smtClean="0"/>
                        <a:t>ксперт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</a:txBody>
                  <a:tcPr/>
                </a:tc>
              </a:tr>
              <a:tr h="552525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Музуров</a:t>
                      </a:r>
                      <a:r>
                        <a:rPr lang="ru-RU" sz="1600" dirty="0" smtClean="0"/>
                        <a:t> В.Н.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русский</a:t>
                      </a:r>
                      <a:r>
                        <a:rPr lang="ru-RU" sz="1600" baseline="0" dirty="0" smtClean="0"/>
                        <a:t> язык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эксперт ОГЭ</a:t>
                      </a:r>
                    </a:p>
                  </a:txBody>
                  <a:tcPr/>
                </a:tc>
              </a:tr>
              <a:tr h="379262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Гибадуллина</a:t>
                      </a:r>
                      <a:r>
                        <a:rPr lang="ru-RU" sz="1600" dirty="0" smtClean="0"/>
                        <a:t> Т.А.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эксперт ОГЭ</a:t>
                      </a:r>
                    </a:p>
                  </a:txBody>
                  <a:tcPr/>
                </a:tc>
              </a:tr>
              <a:tr h="379262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Мифтахова</a:t>
                      </a:r>
                      <a:r>
                        <a:rPr lang="ru-RU" sz="1600" dirty="0" smtClean="0"/>
                        <a:t> Р.Х.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 эксперт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эксперт ОГЭ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465541" cy="148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2969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Кадровое обеспечение</a:t>
            </a: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Эксперты ЕГЭ и ОГЭ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4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85720" y="1600200"/>
          <a:ext cx="8358245" cy="4863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1857388"/>
                <a:gridCol w="2089272"/>
                <a:gridCol w="2625635"/>
              </a:tblGrid>
              <a:tr h="68154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категория предметной</a:t>
                      </a:r>
                      <a:r>
                        <a:rPr lang="ru-RU" baseline="0" dirty="0" smtClean="0"/>
                        <a:t> комиссии</a:t>
                      </a:r>
                      <a:endParaRPr lang="ru-RU" dirty="0" smtClean="0"/>
                    </a:p>
                  </a:txBody>
                  <a:tcPr/>
                </a:tc>
              </a:tr>
              <a:tr h="61663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Волгина Ю.Л.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ведущий эксперт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Эксперт-консультант,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Гарипова Ж.Н.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ведущий эксперт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Далызина</a:t>
                      </a:r>
                      <a:r>
                        <a:rPr lang="ru-RU" sz="1600" dirty="0" smtClean="0"/>
                        <a:t> Н.Ю.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Иванова В.Л.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эксперт ОГЭ</a:t>
                      </a:r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Сельментова</a:t>
                      </a:r>
                      <a:r>
                        <a:rPr lang="ru-RU" sz="1600" dirty="0" smtClean="0"/>
                        <a:t> Ю.В.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ОГЭ</a:t>
                      </a:r>
                      <a:endParaRPr lang="ru-RU" sz="1600" dirty="0" smtClean="0"/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Нургалиева</a:t>
                      </a:r>
                      <a:r>
                        <a:rPr lang="ru-RU" sz="1600" dirty="0" smtClean="0"/>
                        <a:t> Л.П.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история, 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ведущий эксперт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</a:txBody>
                  <a:tcPr/>
                </a:tc>
              </a:tr>
              <a:tr h="61663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Воробьева М.А.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Информатика</a:t>
                      </a:r>
                      <a:r>
                        <a:rPr lang="ru-RU" sz="1600" baseline="0" dirty="0" smtClean="0"/>
                        <a:t> и ИКТ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эксперт ОГЭ</a:t>
                      </a:r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Хайруллина Э.В.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ГВЭ</a:t>
                      </a:r>
                      <a:endParaRPr lang="ru-RU" sz="1600" dirty="0" smtClean="0"/>
                    </a:p>
                  </a:txBody>
                  <a:tcPr/>
                </a:tc>
              </a:tr>
              <a:tr h="3948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Степанищева О.В.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основной</a:t>
                      </a:r>
                      <a:r>
                        <a:rPr lang="ru-RU" sz="1600" baseline="0" dirty="0" smtClean="0"/>
                        <a:t> эксперт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эксперт ЕГЭ, ОГЭ, ГВЭ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465541" cy="148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7258072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Обеспечение безопасности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600200"/>
            <a:ext cx="8429684" cy="497207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Охрана МБОУ «Школы № 9» осуществляется на основании договора заключенного 01 сентября 2017г. ООО "Частное охранное предприятие «СКИФ-К», действующее на основании Лицензии ЧО № 038735 №0306 от «06» июня 2017г. Адрес государственной регистрации предприятия 420044, г. Казань ул. Восстания, д. 186, офис 108 Телефон: (843)5191188.</a:t>
            </a:r>
          </a:p>
          <a:p>
            <a:pPr>
              <a:buNone/>
            </a:pPr>
            <a:r>
              <a:rPr lang="ru-RU" dirty="0" smtClean="0"/>
              <a:t>"ЧОП " СКИФ-К " оказывает услуги в соответствии с настоящим контрактом, Законом Российской Федерации от 11 марта 1992г. № 2487-1 «О частной детективной и охранной деятельности» в виде:</a:t>
            </a:r>
          </a:p>
          <a:p>
            <a:r>
              <a:rPr lang="ru-RU" dirty="0" smtClean="0"/>
              <a:t>-защиты (охраны) материального имущества, находящегося в собственности, во владении, в пользовании, хозяйственном ведении, оперативном управлении или доверительном управлении на законном основании;</a:t>
            </a:r>
          </a:p>
          <a:p>
            <a:r>
              <a:rPr lang="ru-RU" dirty="0" smtClean="0"/>
              <a:t>-обеспечения </a:t>
            </a:r>
            <a:r>
              <a:rPr lang="ru-RU" dirty="0" err="1" smtClean="0"/>
              <a:t>внутриобъектового</a:t>
            </a:r>
            <a:r>
              <a:rPr lang="ru-RU" dirty="0" smtClean="0"/>
              <a:t> и пропускного режимов на объектах охраны;</a:t>
            </a:r>
          </a:p>
          <a:p>
            <a:r>
              <a:rPr lang="ru-RU" dirty="0" smtClean="0"/>
              <a:t>-обеспечения порядка в местах проведения массовых мероприятий на объектах охраны.</a:t>
            </a:r>
          </a:p>
          <a:p>
            <a:pPr>
              <a:buNone/>
            </a:pPr>
            <a:r>
              <a:rPr lang="ru-RU" dirty="0" smtClean="0"/>
              <a:t>Сотрудники школы регулярно проходят инструктаж и обучение по охране труда и технике безопасности.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428727" cy="144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868346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Материально-техническое обеспечение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57188" y="1549563"/>
          <a:ext cx="8329612" cy="5165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30"/>
                <a:gridCol w="3328982"/>
              </a:tblGrid>
              <a:tr h="47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Результат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710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компьютеров (всего)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 них: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Стационарные компьютеры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Ноутбуки для учителей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Ноутбуки для учеников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Получено ноутбуков для учителей в 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Устаревших ноутбуков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</a:p>
                  </a:txBody>
                  <a:tcPr marL="68580" marR="68580" marT="0" marB="0"/>
                </a:tc>
              </a:tr>
              <a:tr h="3430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 старых (более 5 лет) ПК в школе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38 %</a:t>
                      </a:r>
                    </a:p>
                  </a:txBody>
                  <a:tcPr marL="68580" marR="68580" marT="0" marB="0"/>
                </a:tc>
              </a:tr>
              <a:tr h="3258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компьютеров, имеющих выход в сеть Интернет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239</a:t>
                      </a:r>
                    </a:p>
                  </a:txBody>
                  <a:tcPr marL="68580" marR="68580" marT="0" marB="0"/>
                </a:tc>
              </a:tr>
              <a:tr h="5447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Мультимедийных классов	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 интерактивной доской		</a:t>
                      </a: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с мультимедиа оборудованием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/>
                </a:tc>
              </a:tr>
              <a:tr h="4444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Проекторы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Интерактивные доски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/>
                </a:tc>
              </a:tr>
              <a:tr h="4716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Наличие сертифицированного учебного ПО/число объектов в   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обр. коллекции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Да/1057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наименований</a:t>
                      </a:r>
                    </a:p>
                  </a:txBody>
                  <a:tcPr marL="68580" marR="68580" marT="0" marB="0"/>
                </a:tc>
              </a:tr>
              <a:tr h="12710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компьютеров (всего)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них: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Стационарные компьютеры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Ноутбуки для учителей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Ноутбуки для учеников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Получено ноутбуков для учителей в 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Устаревших ноутбуков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</a:p>
                    <a:p>
                      <a:pPr indent="4572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500165" cy="151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00165" cy="151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Обеспеченность учебной, учебно-методической и художественной литературой</a:t>
            </a:r>
            <a:endParaRPr 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57200" y="1857360"/>
          <a:ext cx="8258176" cy="4786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088"/>
                <a:gridCol w="4129088"/>
              </a:tblGrid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Общий фонд библиотеки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39258 единиц хранения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Художественная литература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9144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Учебный фонд библиотеки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17940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Отраслевая и методическая литература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11702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естественные и прикладные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3232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общественные и гуманитарные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4957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педагогические  и психологические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2686</a:t>
                      </a:r>
                    </a:p>
                  </a:txBody>
                  <a:tcPr marL="68580" marR="68580" marT="0" marB="0"/>
                </a:tc>
              </a:tr>
              <a:tr h="4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Словари и энциклопедии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827</a:t>
                      </a:r>
                    </a:p>
                  </a:txBody>
                  <a:tcPr marL="68580" marR="68580" marT="0" marB="0"/>
                </a:tc>
              </a:tr>
              <a:tr h="5068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Нетрадиционные носители: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CD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-диски – 577; аудио – 330; видеоматериалы – 150.</a:t>
                      </a:r>
                    </a:p>
                  </a:txBody>
                  <a:tcPr marL="68580" marR="68580" marT="0" marB="0"/>
                </a:tc>
              </a:tr>
              <a:tr h="5068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Выписываемые периодические издания: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педагогические – 7; для учащихся – 11; библиотековедческих – 2.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Меры по сохранению здоровья обучающихся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4488"/>
            <a:ext cx="4038600" cy="200026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400" dirty="0" smtClean="0">
                <a:solidFill>
                  <a:schemeClr val="accent5">
                    <a:lumMod val="50000"/>
                  </a:schemeClr>
                </a:solidFill>
              </a:rPr>
              <a:t>В рамках реализации программы «Здоровье» медицинские работники школы совместно с классными руководителями  проводят диагностику здоровья детей совместно с ГАУЗ «Городская детская поликлиника №7», стоматологической поликлиникой №2.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1600200"/>
            <a:ext cx="4429156" cy="2828931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Школа принимает участие в республиканских программах содействия здоровью: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Всероссийская акция «Спорт вместо наркотиков»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Месячник безопасности детей в общеобразовательных учреждениях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Республиканская программа профилактического осмотра учащихся достигших 15 лет на употребление ПАВ. В прошлом году осмотр прошли 120 учащихся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- День здоровья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- «Папа, мама, я - спортивная семья»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- Кросс наций</a:t>
            </a:r>
          </a:p>
          <a:p>
            <a:pPr lvl="0"/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</a:rPr>
              <a:t>- Лыжня России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571603" cy="15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SC001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4572008"/>
            <a:ext cx="3009900" cy="2143125"/>
          </a:xfrm>
          <a:prstGeom prst="rect">
            <a:avLst/>
          </a:prstGeom>
          <a:noFill/>
        </p:spPr>
      </p:pic>
      <p:pic>
        <p:nvPicPr>
          <p:cNvPr id="8" name="Picture 6" descr="S50024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214818"/>
            <a:ext cx="3278180" cy="248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S5001446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214686"/>
            <a:ext cx="3000364" cy="225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Питание обучающихся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58" y="1928801"/>
            <a:ext cx="4286280" cy="107157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Стоимость горячего питания: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2-х разового - 88  рублей,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1- разового - 62 рубля.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571603" cy="15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DSC001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857628"/>
            <a:ext cx="3143667" cy="2357454"/>
          </a:xfrm>
          <a:prstGeom prst="rect">
            <a:avLst/>
          </a:prstGeom>
          <a:noFill/>
        </p:spPr>
      </p:pic>
      <p:pic>
        <p:nvPicPr>
          <p:cNvPr id="9" name="Picture 8" descr="SG1016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357298"/>
            <a:ext cx="324484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Содержимое 10"/>
          <p:cNvGraphicFramePr>
            <a:graphicFrameLocks noGrp="1"/>
          </p:cNvGraphicFramePr>
          <p:nvPr>
            <p:ph sz="half" idx="1"/>
          </p:nvPr>
        </p:nvGraphicFramePr>
        <p:xfrm>
          <a:off x="3428992" y="3500437"/>
          <a:ext cx="5391481" cy="314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547"/>
                <a:gridCol w="1266077"/>
                <a:gridCol w="1104812"/>
                <a:gridCol w="1284956"/>
                <a:gridCol w="792089"/>
              </a:tblGrid>
              <a:tr h="1526922"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Классы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Всего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 учащихся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Льготное питание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Горячее питание за счет средств родителей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ГПД</a:t>
                      </a:r>
                    </a:p>
                  </a:txBody>
                  <a:tcPr marL="68580" marR="68580" marT="0" marB="0"/>
                </a:tc>
              </a:tr>
              <a:tr h="808175"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1-4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407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68580" marR="68580" marT="0" marB="0"/>
                </a:tc>
              </a:tr>
              <a:tr h="808175"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5-11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623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510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Структура ОУ</a:t>
            </a:r>
            <a:endParaRPr lang="ru-RU" sz="40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142844" y="1743052"/>
          <a:ext cx="8715436" cy="5114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Контингент ОУ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43042" y="1500175"/>
            <a:ext cx="7072362" cy="5715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</a:rPr>
              <a:t>Количество учащихся на начало учебного года:</a:t>
            </a:r>
            <a:endParaRPr lang="ru-RU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28623" y="2000241"/>
          <a:ext cx="8286780" cy="1857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4382"/>
                <a:gridCol w="2841199"/>
                <a:gridCol w="2841199"/>
              </a:tblGrid>
              <a:tr h="3714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2016-2017 </a:t>
                      </a:r>
                      <a:r>
                        <a:rPr lang="ru-RU" dirty="0" err="1" smtClean="0"/>
                        <a:t>уч</a:t>
                      </a:r>
                      <a:r>
                        <a:rPr lang="ru-RU" dirty="0" smtClean="0"/>
                        <a:t>.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2017-2018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уч</a:t>
                      </a:r>
                      <a:r>
                        <a:rPr lang="ru-RU" baseline="0" dirty="0" smtClean="0"/>
                        <a:t>. год</a:t>
                      </a:r>
                      <a:endParaRPr lang="ru-RU" dirty="0"/>
                    </a:p>
                  </a:txBody>
                  <a:tcPr/>
                </a:tc>
              </a:tr>
              <a:tr h="37147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1-4 классы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405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407</a:t>
                      </a:r>
                      <a:endParaRPr lang="ru-RU" b="1" dirty="0"/>
                    </a:p>
                  </a:txBody>
                  <a:tcPr/>
                </a:tc>
              </a:tr>
              <a:tr h="37147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5-9 классы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504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497</a:t>
                      </a:r>
                      <a:endParaRPr lang="ru-RU" b="1" dirty="0"/>
                    </a:p>
                  </a:txBody>
                  <a:tcPr/>
                </a:tc>
              </a:tr>
              <a:tr h="37147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10-11 классы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133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133</a:t>
                      </a:r>
                      <a:endParaRPr lang="ru-RU" b="1" dirty="0"/>
                    </a:p>
                  </a:txBody>
                  <a:tcPr/>
                </a:tc>
              </a:tr>
              <a:tr h="37147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всего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1042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1037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19" y="4083395"/>
          <a:ext cx="8572562" cy="277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1"/>
                <a:gridCol w="2000264"/>
                <a:gridCol w="214314"/>
                <a:gridCol w="2500331"/>
                <a:gridCol w="1714512"/>
              </a:tblGrid>
              <a:tr h="394400">
                <a:tc>
                  <a:txBody>
                    <a:bodyPr/>
                    <a:lstStyle/>
                    <a:p>
                      <a:r>
                        <a:rPr lang="ru-RU" dirty="0" smtClean="0"/>
                        <a:t>2016-2017 </a:t>
                      </a:r>
                      <a:r>
                        <a:rPr lang="ru-RU" dirty="0" err="1" smtClean="0"/>
                        <a:t>уч</a:t>
                      </a:r>
                      <a:r>
                        <a:rPr lang="ru-RU" dirty="0" smtClean="0"/>
                        <a:t>.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прибыли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2016-2017 </a:t>
                      </a:r>
                      <a:r>
                        <a:rPr lang="ru-RU" dirty="0" err="1" smtClean="0"/>
                        <a:t>уч</a:t>
                      </a:r>
                      <a:r>
                        <a:rPr lang="ru-RU" dirty="0" smtClean="0"/>
                        <a:t>.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выбыли</a:t>
                      </a:r>
                      <a:endParaRPr lang="ru-RU" dirty="0"/>
                    </a:p>
                  </a:txBody>
                  <a:tcPr/>
                </a:tc>
              </a:tr>
              <a:tr h="39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Из района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22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  район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16</a:t>
                      </a:r>
                      <a:endParaRPr lang="ru-RU" b="1" dirty="0"/>
                    </a:p>
                  </a:txBody>
                  <a:tcPr/>
                </a:tc>
              </a:tr>
              <a:tr h="40820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Из города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5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 город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16</a:t>
                      </a:r>
                      <a:endParaRPr lang="ru-RU" b="1" dirty="0"/>
                    </a:p>
                  </a:txBody>
                  <a:tcPr/>
                </a:tc>
              </a:tr>
              <a:tr h="39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Из 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5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 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9</a:t>
                      </a:r>
                      <a:endParaRPr lang="ru-RU" b="1" dirty="0"/>
                    </a:p>
                  </a:txBody>
                  <a:tcPr/>
                </a:tc>
              </a:tr>
              <a:tr h="39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Из России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 Россию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</a:t>
                      </a:r>
                      <a:endParaRPr lang="ru-RU" b="1" dirty="0"/>
                    </a:p>
                  </a:txBody>
                  <a:tcPr/>
                </a:tc>
              </a:tr>
              <a:tr h="39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Зарубежье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Зарубежье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</a:tr>
              <a:tr h="39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Частные школы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Частные школы, </a:t>
                      </a: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ССУЗы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571480"/>
            <a:ext cx="7215238" cy="8461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Трудоустройство выпускников</a:t>
            </a:r>
            <a:br>
              <a:rPr lang="ru-RU" b="1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57200" y="2000240"/>
          <a:ext cx="8401052" cy="4214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263"/>
                <a:gridCol w="2100263"/>
                <a:gridCol w="2100263"/>
                <a:gridCol w="2100263"/>
              </a:tblGrid>
              <a:tr h="1368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Год выпуска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Общее число выпускников </a:t>
                      </a:r>
                      <a:endParaRPr lang="ru-RU" sz="20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классов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выпускников, поступивших в вузы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выпускников, поступивших в ссузы, унпо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2014/2015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80 (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95%)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 (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1,2%)</a:t>
                      </a:r>
                    </a:p>
                  </a:txBody>
                  <a:tcPr marL="68580" marR="68580" marT="0" marB="0"/>
                </a:tc>
              </a:tr>
              <a:tr h="94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2015/2016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53 (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98,2%)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 (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1,8%)</a:t>
                      </a:r>
                    </a:p>
                  </a:txBody>
                  <a:tcPr marL="68580" marR="68580" marT="0" marB="0"/>
                </a:tc>
              </a:tr>
              <a:tr h="94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2016/2017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57 (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98,3%)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1(1,7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%)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93991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Программа развития школы </a:t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«Создание условий для формирования школы творческой самореализации, развития учебных и педагогических компетенций»</a:t>
            </a:r>
            <a:endParaRPr lang="ru-RU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85720" y="2474366"/>
          <a:ext cx="8572560" cy="4250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943"/>
                <a:gridCol w="4155082"/>
                <a:gridCol w="3134535"/>
              </a:tblGrid>
              <a:tr h="538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 П</a:t>
                      </a:r>
                      <a:r>
                        <a:rPr lang="ru-RU" sz="1800" cap="all" dirty="0">
                          <a:latin typeface="Times New Roman"/>
                          <a:ea typeface="Times New Roman"/>
                        </a:rPr>
                        <a:t>роект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cap="all" dirty="0">
                          <a:latin typeface="Times New Roman"/>
                          <a:ea typeface="Times New Roman"/>
                        </a:rPr>
                        <a:t>название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cap="all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cap="all" dirty="0" smtClean="0">
                          <a:latin typeface="Times New Roman"/>
                          <a:ea typeface="Times New Roman"/>
                        </a:rPr>
                        <a:t>руководитель</a:t>
                      </a:r>
                      <a:r>
                        <a:rPr lang="ru-RU" sz="1800" cap="all" baseline="0" dirty="0" smtClean="0">
                          <a:latin typeface="Times New Roman"/>
                          <a:ea typeface="Times New Roman"/>
                        </a:rPr>
                        <a:t> проекта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5687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«Система оценки достижений личностных и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метапредметных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результатов урочной и внеурочной деятельности обучающихся в условиях внедрения ФГОС на всех ступенях образования»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Заместители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директора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 УР: </a:t>
                      </a:r>
                      <a:endParaRPr lang="ru-RU" sz="1400" dirty="0" smtClean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Галиуллина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Г.И.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Гарипова Ж.Н.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Былинкина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И.А.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Акашина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Н.М.</a:t>
                      </a:r>
                    </a:p>
                  </a:txBody>
                  <a:tcPr marL="68580" marR="68580" marT="0" marB="0"/>
                </a:tc>
              </a:tr>
              <a:tr h="946128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«Создание современной модели управления качеством образования по английскому языку в школе с углубленным изучением английского языка в условиях реализации ФГОС»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Гарипова Ж.Н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., зам. директора по УР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9959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Ассоциированная школа ЮНЕСКО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Чабак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Л.М., учитель английского языка высшей категории</a:t>
                      </a:r>
                    </a:p>
                  </a:txBody>
                  <a:tcPr marL="68580" marR="68580" marT="0" marB="0"/>
                </a:tc>
              </a:tr>
              <a:tr h="79959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«Программа создания единой информационной образовательной среды (ИОС)»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Палькевич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Е.Л., заместитель директора по УР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641080" y="6072206"/>
            <a:ext cx="45719" cy="5395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01122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Начальное образование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57363"/>
            <a:ext cx="4038600" cy="292895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u="sng" dirty="0" smtClean="0">
                <a:solidFill>
                  <a:srgbClr val="003366"/>
                </a:solidFill>
              </a:rPr>
              <a:t>Девиз РО:</a:t>
            </a:r>
          </a:p>
          <a:p>
            <a:pPr>
              <a:buNone/>
            </a:pPr>
            <a:r>
              <a:rPr lang="ru-RU" b="1" dirty="0" smtClean="0">
                <a:solidFill>
                  <a:srgbClr val="003366"/>
                </a:solidFill>
              </a:rPr>
              <a:t>С умения контролировать и оценивать свои результаты</a:t>
            </a:r>
            <a:r>
              <a:rPr lang="ru-RU" dirty="0" smtClean="0">
                <a:solidFill>
                  <a:srgbClr val="003366"/>
                </a:solidFill>
              </a:rPr>
              <a:t> </a:t>
            </a:r>
            <a:r>
              <a:rPr lang="ru-RU" b="1" dirty="0" smtClean="0">
                <a:solidFill>
                  <a:srgbClr val="003366"/>
                </a:solidFill>
              </a:rPr>
              <a:t>начинается учебная самостоятельность младших школьников, переход от простого старательного ученика к постоянно совершенствующемуся, умеющему учиться</a:t>
            </a:r>
            <a:r>
              <a:rPr lang="ru-RU" dirty="0" smtClean="0">
                <a:solidFill>
                  <a:srgbClr val="003366"/>
                </a:solidFill>
              </a:rPr>
              <a:t>. 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00174"/>
            <a:ext cx="312541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PIC_03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6244" y="4572008"/>
            <a:ext cx="3765632" cy="211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presentation 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0050" y="4143380"/>
            <a:ext cx="266767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939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Начальное образование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714487"/>
            <a:ext cx="4143404" cy="26432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Общеклассные</a:t>
            </a: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проекты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tx2"/>
                </a:solidFill>
              </a:rPr>
              <a:t>«Звезда недели»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«Моя уникальность»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«Новый год в разных странах мира»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«Герой в моей семье»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«Времена года»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«Классная газета</a:t>
            </a: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1285860"/>
            <a:ext cx="4186238" cy="335758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400" b="1" i="1" dirty="0" err="1" smtClean="0">
                <a:solidFill>
                  <a:schemeClr val="tx2"/>
                </a:solidFill>
              </a:rPr>
              <a:t>Портфолио</a:t>
            </a:r>
            <a:endParaRPr lang="ru-RU" sz="4400" b="1" i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Цели: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КОНТРОЛЬНО- ОЦЕНОЧНАЯ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ИНСТРУМЕНТАЛЬНАЯ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РЕФЛЕКСИВНАЯ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Задачи: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Поддерживать высокую мотивацию школьников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Поощрять активность и самостоятельность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Формировать умение учиться- ставить цели, планировать и организовывать собственную деятельность.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4143380"/>
            <a:ext cx="2391911" cy="228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0" descr="C:\Users\Ruslan\Desktop\DSC_07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500570"/>
            <a:ext cx="2020846" cy="221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SDC110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4071942"/>
            <a:ext cx="2552698" cy="191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PDVD_015"/>
          <p:cNvPicPr>
            <a:picLocks noChangeAspect="1" noChangeArrowheads="1"/>
          </p:cNvPicPr>
          <p:nvPr/>
        </p:nvPicPr>
        <p:blipFill>
          <a:blip r:embed="rId6" cstate="print">
            <a:lum contrast="6000"/>
          </a:blip>
          <a:srcRect/>
          <a:stretch>
            <a:fillRect/>
          </a:stretch>
        </p:blipFill>
        <p:spPr bwMode="auto">
          <a:xfrm>
            <a:off x="4572000" y="4786322"/>
            <a:ext cx="2500330" cy="194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Начальное образование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4143380"/>
            <a:ext cx="2571768" cy="235745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  <a:latin typeface="+mj-lt"/>
              </a:rPr>
              <a:t>Проектная задача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- инструмент мониторинга способов действия школьников в </a:t>
            </a:r>
            <a:r>
              <a:rPr lang="ru-RU" dirty="0" err="1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квазиреальной</a:t>
            </a:r>
            <a:r>
              <a:rPr lang="ru-RU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 ситуации.</a:t>
            </a:r>
            <a:endParaRPr lang="ru-RU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57299"/>
            <a:ext cx="4038600" cy="200026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</a:rPr>
              <a:t>«Карта знаний»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- способ рефлексии построения «маршрута» учебного предмета в определенный интервал времени. 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User\Desktop\разновзрастное фото\IMG_6650.JPG"/>
          <p:cNvPicPr>
            <a:picLocks noChangeAspect="1" noChangeArrowheads="1"/>
          </p:cNvPicPr>
          <p:nvPr/>
        </p:nvPicPr>
        <p:blipFill>
          <a:blip r:embed="rId3" cstate="print"/>
          <a:srcRect l="23145" t="5970" r="15661" b="6468"/>
          <a:stretch>
            <a:fillRect/>
          </a:stretch>
        </p:blipFill>
        <p:spPr bwMode="auto">
          <a:xfrm>
            <a:off x="2643174" y="1500174"/>
            <a:ext cx="1909361" cy="2049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C:\Users\Асус\Desktop\фото с сони 26.03.18\DSC_06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071678"/>
            <a:ext cx="247363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Асус\Desktop\фото с сони 26.03.18\DSC_06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3571876"/>
            <a:ext cx="2649526" cy="198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User\Desktop\безотметочная система оценивания\портфолио НИ\0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8566" y="3071811"/>
            <a:ext cx="235824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PDVD_0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4786322"/>
            <a:ext cx="2443159" cy="192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3684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Начальное образование</a:t>
            </a: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i="1" dirty="0" smtClean="0">
                <a:solidFill>
                  <a:schemeClr val="tx2"/>
                </a:solidFill>
              </a:rPr>
              <a:t>Проектная деятельность</a:t>
            </a: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42844" y="1857364"/>
            <a:ext cx="4929222" cy="221457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Учебный проект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– самостоятельная, творческая, завершенная работа обучающегося, соответствующая его возрастным возможностям и выполненная в соответствии с обобщенным алгоритмом проектирования: от идеи до ее воплощения в реальность</a:t>
            </a:r>
            <a:endParaRPr lang="ru-RU" sz="1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143116"/>
            <a:ext cx="3154455" cy="260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" descr="C:\Users\Галиуллина Гузель\Desktop\фото 4 а\DSC_02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786322"/>
            <a:ext cx="3458263" cy="194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DSC_185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572008"/>
            <a:ext cx="2701614" cy="192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5" descr="C:\Users\Ruslan\Documents\фотки\disc 3 Римки\школа\Новая папка (2)\DSC_09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929066"/>
            <a:ext cx="2643183" cy="202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Английский язык</a:t>
            </a:r>
            <a:endParaRPr lang="ru-RU" sz="4000" dirty="0">
              <a:solidFill>
                <a:schemeClr val="tx2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219256" cy="492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488"/>
                <a:gridCol w="4173016"/>
                <a:gridCol w="2739752"/>
              </a:tblGrid>
              <a:tr h="1365386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</a:rPr>
                        <a:t>Класс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</a:rPr>
                        <a:t>Требования к уровню </a:t>
                      </a:r>
                      <a:r>
                        <a:rPr lang="ru-RU" sz="2400" dirty="0" err="1">
                          <a:latin typeface="Times New Roman"/>
                        </a:rPr>
                        <a:t>сформированности</a:t>
                      </a:r>
                      <a:r>
                        <a:rPr lang="ru-RU" sz="2400" dirty="0">
                          <a:latin typeface="Times New Roman"/>
                        </a:rPr>
                        <a:t>  иноязычной коммуникативной компетенции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6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>
                          <a:latin typeface="Times New Roman"/>
                        </a:rPr>
                        <a:t>Базовые (ФГОС)</a:t>
                      </a:r>
                      <a:endParaRPr lang="ru-RU" sz="2400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>
                          <a:latin typeface="Times New Roman"/>
                        </a:rPr>
                        <a:t>Углубленное изучение</a:t>
                      </a:r>
                      <a:endParaRPr lang="ru-RU" sz="2400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118658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>
                          <a:latin typeface="Times New Roman"/>
                        </a:rPr>
                        <a:t>Допороговый  (А2)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latin typeface="Times New Roman"/>
                        </a:rPr>
                        <a:t>Пороговый (В1)</a:t>
                      </a:r>
                    </a:p>
                  </a:txBody>
                  <a:tcPr marL="68580" marR="68580" marT="0" marB="0"/>
                </a:tc>
              </a:tr>
              <a:tr h="118658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>
                          <a:latin typeface="Times New Roman"/>
                        </a:rPr>
                        <a:t>Пороговый (В1)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latin typeface="Times New Roman"/>
                        </a:rPr>
                        <a:t>Продвинутый (В2)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 flipV="1">
            <a:off x="8686800" y="6126163"/>
            <a:ext cx="61664" cy="45719"/>
          </a:xfrm>
        </p:spPr>
        <p:txBody>
          <a:bodyPr>
            <a:normAutofit fontScale="25000" lnSpcReduction="2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Английский язык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1760" y="1340768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</a:rPr>
              <a:t>Кадровый состав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V="1">
            <a:off x="8641081" y="2174874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,</a:t>
            </a:r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Диаграмма 3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060848"/>
            <a:ext cx="7128792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Английский язык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7364"/>
            <a:ext cx="8258204" cy="714380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5100" dirty="0" smtClean="0">
                <a:solidFill>
                  <a:schemeClr val="tx2"/>
                </a:solidFill>
              </a:rPr>
              <a:t>Количество часов, отводимое на преподавание предмета «Английский язык» в неделю:</a:t>
            </a:r>
          </a:p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57200" y="2643181"/>
          <a:ext cx="8186740" cy="3929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032"/>
                <a:gridCol w="2000264"/>
                <a:gridCol w="1643074"/>
                <a:gridCol w="3000370"/>
              </a:tblGrid>
              <a:tr h="8731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Классы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Уроки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Элективные курсы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Платные дополнительные добровольные образовательные услуги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1 (кружок)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2 (по запросу)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2-3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smtClean="0">
                          <a:latin typeface="Calibri"/>
                          <a:ea typeface="Times New Roman"/>
                          <a:cs typeface="Times New Roman"/>
                        </a:rPr>
                        <a:t>2 (по запросу)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smtClean="0">
                          <a:latin typeface="Calibri"/>
                          <a:ea typeface="Times New Roman"/>
                          <a:cs typeface="Times New Roman"/>
                        </a:rPr>
                        <a:t>2 (по запросу)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5-8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2 (по запросу)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31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10-11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Times New Roman"/>
                        </a:rPr>
                        <a:t>4/6 (гуманитарный профиль)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 (проект)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Английский язык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Внешняя экспертиза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2352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,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323527" y="1628800"/>
          <a:ext cx="8640961" cy="4824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545"/>
                <a:gridCol w="2341468"/>
                <a:gridCol w="4168948"/>
              </a:tblGrid>
              <a:tr h="56350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РФ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Школа</a:t>
                      </a:r>
                    </a:p>
                  </a:txBody>
                  <a:tcPr marL="68580" marR="68580" marT="0" marB="0"/>
                </a:tc>
              </a:tr>
              <a:tr h="1278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9, 11 классы – ГИА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4, 6, 8 классы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– Республиканский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Мониторинг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9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классы – независимое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тестирование в формате международного экзамена РЕТ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78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11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классы – ВПР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классы – независимое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тестирование в формате международного экзамена КЕТ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04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4 классы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– независимое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тестирование в формате международного экзамена </a:t>
                      </a: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YLE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(планируется)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V="1">
            <a:off x="8641081" y="2174874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en-US" dirty="0" smtClean="0"/>
              <a:t>…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 flipV="1">
            <a:off x="8641081" y="6126162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en-US" dirty="0" smtClean="0"/>
              <a:t>..</a:t>
            </a: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43985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</a:rPr>
              <a:t>Предпрофильная</a:t>
            </a:r>
            <a:r>
              <a:rPr lang="ru-RU" sz="4000" b="1" dirty="0" smtClean="0">
                <a:solidFill>
                  <a:schemeClr val="tx2"/>
                </a:solidFill>
              </a:rPr>
              <a:t> подготовка</a:t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>9 класс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Спецкурсы:</a:t>
            </a:r>
          </a:p>
          <a:p>
            <a:r>
              <a:rPr lang="ru-RU" dirty="0" err="1" smtClean="0"/>
              <a:t>Графо-аналитическое</a:t>
            </a:r>
            <a:r>
              <a:rPr lang="ru-RU" dirty="0" smtClean="0"/>
              <a:t> решение задач с параметрами</a:t>
            </a:r>
          </a:p>
          <a:p>
            <a:r>
              <a:rPr lang="ru-RU" dirty="0" smtClean="0"/>
              <a:t>Картография</a:t>
            </a:r>
          </a:p>
          <a:p>
            <a:r>
              <a:rPr lang="ru-RU" dirty="0" smtClean="0"/>
              <a:t>Введение в курс общей биологии (Почему мы такие разные)</a:t>
            </a:r>
          </a:p>
          <a:p>
            <a:r>
              <a:rPr lang="ru-RU" dirty="0" smtClean="0"/>
              <a:t>Химия в задачах: экспериментальные и теоретические</a:t>
            </a:r>
          </a:p>
          <a:p>
            <a:r>
              <a:rPr lang="ru-RU" dirty="0" smtClean="0"/>
              <a:t>Совершенствование навыков речи, </a:t>
            </a:r>
            <a:r>
              <a:rPr lang="ru-RU" dirty="0" err="1" smtClean="0"/>
              <a:t>аудирование</a:t>
            </a:r>
            <a:r>
              <a:rPr lang="ru-RU" dirty="0" smtClean="0"/>
              <a:t> и чтение в английском языке</a:t>
            </a:r>
          </a:p>
          <a:p>
            <a:r>
              <a:rPr lang="ru-RU" dirty="0" smtClean="0"/>
              <a:t>Практическое обществознание</a:t>
            </a:r>
          </a:p>
          <a:p>
            <a:r>
              <a:rPr lang="ru-RU" dirty="0" smtClean="0"/>
              <a:t>Компьютерная графика и дизайн: первые шаги в профессии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Профильное обучение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На профильном уровне изучаются: </a:t>
            </a:r>
          </a:p>
          <a:p>
            <a:r>
              <a:rPr lang="ru-RU" dirty="0" smtClean="0"/>
              <a:t>10а класс (социально-экономический профиль) – математика и обществознание; </a:t>
            </a:r>
          </a:p>
          <a:p>
            <a:r>
              <a:rPr lang="ru-RU" dirty="0" smtClean="0"/>
              <a:t>10б класс (</a:t>
            </a:r>
            <a:r>
              <a:rPr lang="ru-RU" dirty="0" err="1" smtClean="0"/>
              <a:t>естественно-научный</a:t>
            </a:r>
            <a:r>
              <a:rPr lang="ru-RU" dirty="0" smtClean="0"/>
              <a:t> профиль) – математика и химия; </a:t>
            </a:r>
          </a:p>
          <a:p>
            <a:r>
              <a:rPr lang="ru-RU" dirty="0" smtClean="0"/>
              <a:t>11а класс (социально-экономический профиль) – математика и обществознание; </a:t>
            </a:r>
          </a:p>
          <a:p>
            <a:r>
              <a:rPr lang="ru-RU" dirty="0" smtClean="0"/>
              <a:t>11б класс (физико-математический профиль) – математика и физика; </a:t>
            </a:r>
          </a:p>
          <a:p>
            <a:r>
              <a:rPr lang="ru-RU" dirty="0" smtClean="0"/>
              <a:t>11в класс (химико-биологический профиль) – математика, химия, биология.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71604" cy="15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Национальное 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714876" y="1785926"/>
            <a:ext cx="3929090" cy="1857388"/>
          </a:xfrm>
        </p:spPr>
        <p:txBody>
          <a:bodyPr>
            <a:normAutofit fontScale="77500" lnSpcReduction="20000"/>
          </a:bodyPr>
          <a:lstStyle/>
          <a:p>
            <a:r>
              <a:rPr lang="ru-RU" sz="2000" dirty="0" smtClean="0"/>
              <a:t>Методическое сопровождение работы с одаренными и слабоуспевающими детьми по родному языку и литературе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1714489"/>
            <a:ext cx="4429156" cy="2000264"/>
          </a:xfrm>
        </p:spPr>
        <p:txBody>
          <a:bodyPr>
            <a:normAutofit fontScale="77500" lnSpcReduction="20000"/>
          </a:bodyPr>
          <a:lstStyle/>
          <a:p>
            <a:r>
              <a:rPr lang="ru-RU" sz="2000" dirty="0" smtClean="0"/>
              <a:t>«Система Валерии Мещеряковой» - методика формирования речи по татарскому языку у учащихся начальной школы.</a:t>
            </a:r>
          </a:p>
          <a:p>
            <a:r>
              <a:rPr lang="ru-RU" sz="2000" dirty="0" smtClean="0"/>
              <a:t>В 1В, 2В классах родной (татарский) язык и литературу обучающиеся  изучают по учебникам «С</a:t>
            </a:r>
            <a:r>
              <a:rPr lang="tt-RU" sz="2000" dirty="0" smtClean="0"/>
              <a:t>әлам!</a:t>
            </a:r>
            <a:r>
              <a:rPr lang="ru-RU" sz="2000" dirty="0" smtClean="0"/>
              <a:t>»,  одним из авторов которого является учитель родного языка </a:t>
            </a:r>
            <a:r>
              <a:rPr lang="tt-RU" sz="2000" dirty="0" smtClean="0"/>
              <a:t> </a:t>
            </a:r>
          </a:p>
          <a:p>
            <a:pPr>
              <a:buNone/>
            </a:pPr>
            <a:r>
              <a:rPr lang="tt-RU" sz="2000" dirty="0" smtClean="0"/>
              <a:t>	Маркова Э.М.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кашина\Desktop\фото 2014\кем жырлады\IMG_766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852936"/>
            <a:ext cx="2786082" cy="18192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 descr="P210213_09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857760"/>
            <a:ext cx="2423876" cy="18179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Лейсан Сайфулловна\Desktop\IMG_20170925_1048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3786190"/>
            <a:ext cx="2000264" cy="26670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C:\Users\Лейсан Сайфулловна\Desktop\IMG_20170924_16314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041105" y="4388259"/>
            <a:ext cx="270433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>Национальное образование</a:t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tt-RU" sz="3600" b="1" dirty="0" smtClean="0">
                <a:solidFill>
                  <a:schemeClr val="tx2"/>
                </a:solidFill>
              </a:rPr>
              <a:t>Милли мәгариф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714488"/>
            <a:ext cx="6286512" cy="500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071670" y="1928802"/>
            <a:ext cx="1714512" cy="50006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Внеклассная работа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3500438"/>
            <a:ext cx="1643074" cy="7143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Методическая поддержка педагогов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2571744"/>
            <a:ext cx="2143140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Взаимодействие с социально-психологической службой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2844" y="4500570"/>
            <a:ext cx="1714512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Взаимодействие с </a:t>
            </a:r>
            <a:r>
              <a:rPr lang="ru-RU" sz="1200" dirty="0" err="1" smtClean="0"/>
              <a:t>соцально-культурными</a:t>
            </a:r>
            <a:r>
              <a:rPr lang="ru-RU" sz="1200" dirty="0" smtClean="0"/>
              <a:t> учреждениями города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0034" y="5357826"/>
            <a:ext cx="1857388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Деятельность ученического самоуправления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285984" y="5857892"/>
            <a:ext cx="192882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Профориентационная</a:t>
            </a:r>
            <a:r>
              <a:rPr lang="ru-RU" sz="1400" dirty="0" smtClean="0"/>
              <a:t> работа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071934" y="5286388"/>
            <a:ext cx="1571636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Система дополнительного образования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214810" y="4429132"/>
            <a:ext cx="1643074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Профилактическая работа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429124" y="3643314"/>
            <a:ext cx="1714512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Оганизация</a:t>
            </a:r>
            <a:r>
              <a:rPr lang="ru-RU" sz="1400" dirty="0" smtClean="0"/>
              <a:t> каникулярного отдыха</a:t>
            </a:r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286248" y="2857496"/>
            <a:ext cx="157163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Внутришкольный</a:t>
            </a:r>
            <a:r>
              <a:rPr lang="ru-RU" sz="1400" dirty="0" smtClean="0"/>
              <a:t> контроль</a:t>
            </a:r>
            <a:endParaRPr lang="ru-RU" sz="1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29058" y="2214554"/>
            <a:ext cx="1643074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Работа с родителями</a:t>
            </a:r>
            <a:endParaRPr lang="ru-RU" sz="1400" dirty="0"/>
          </a:p>
        </p:txBody>
      </p:sp>
      <p:pic>
        <p:nvPicPr>
          <p:cNvPr id="29" name="Содержимое 28" descr="C:\Users\Акашина\Desktop\фото 2014\кем жырлады\IMG_7671.JP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4500570"/>
            <a:ext cx="300039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Содержимое 5" descr="C:\Users\Акашина\Desktop\конкурс зам . дир\5 мет работа\25 современные технологии\Э. Марквоа.jpg">
            <a:hlinkClick r:id="rId5" action="ppaction://hlinkfile"/>
          </p:cNvPr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1571612"/>
            <a:ext cx="274761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tt-RU" sz="3200" b="1" dirty="0" smtClean="0">
                <a:solidFill>
                  <a:schemeClr val="tx2"/>
                </a:solidFill>
              </a:rPr>
              <a:t>“Өмет ” үзәгенең  сыйныфтан тыш  уздырыла торган чаралары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142844" y="5929330"/>
            <a:ext cx="3143272" cy="7143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b="0" dirty="0" smtClean="0">
                <a:solidFill>
                  <a:schemeClr val="accent5">
                    <a:lumMod val="50000"/>
                  </a:schemeClr>
                </a:solidFill>
              </a:rPr>
              <a:t>Сотрудничество </a:t>
            </a:r>
          </a:p>
          <a:p>
            <a:pPr algn="ctr"/>
            <a:r>
              <a:rPr lang="ru-RU" sz="2000" b="0" dirty="0" smtClean="0">
                <a:solidFill>
                  <a:schemeClr val="accent5">
                    <a:lumMod val="50000"/>
                  </a:schemeClr>
                </a:solidFill>
              </a:rPr>
              <a:t>с МАДОУ №145</a:t>
            </a:r>
            <a:endParaRPr lang="ru-RU" sz="20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2" descr="G:\пнпо нИЛЯ\IMG_0381.jpg">
            <a:hlinkClick r:id="rId2" action="ppaction://hlinkfile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2844" y="2143116"/>
            <a:ext cx="2571768" cy="192791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1857357" y="1357297"/>
            <a:ext cx="6829444" cy="64294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Внеурочная деятельность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>
          <a:xfrm>
            <a:off x="5072066" y="2143116"/>
            <a:ext cx="3786214" cy="1357322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Городские конкурсы </a:t>
            </a:r>
          </a:p>
          <a:p>
            <a:pPr algn="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«Татар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кызы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», «Татар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егете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». </a:t>
            </a:r>
          </a:p>
          <a:p>
            <a:pPr algn="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Шамсутдинова К. – 1 место (2016 г.)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4" descr="Изображение 1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898220"/>
            <a:ext cx="2571768" cy="1838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Изображение 15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214818"/>
            <a:ext cx="2525680" cy="1739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Акашина\Desktop\фото 2017\ватсап\IMG-20161129-WA0014.jpg">
            <a:hlinkClick r:id="rId7" action="ppaction://hlinkfile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3571876"/>
            <a:ext cx="2192333" cy="3143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C:\Users\Акашина\Desktop\фото 2017\ватсап\IMG-20161129-WA0004.jpg">
            <a:hlinkClick r:id="rId9" action="ppaction://hlinkfile"/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868" y="4857760"/>
            <a:ext cx="3124196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Результаты образования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412781"/>
          <a:ext cx="8535355" cy="5320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512168"/>
                <a:gridCol w="1656184"/>
                <a:gridCol w="1728192"/>
                <a:gridCol w="1622587"/>
              </a:tblGrid>
              <a:tr h="588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2016/17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2017/18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2016/17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2017/18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2-9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кл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2-9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кл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10-11кл.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10-11кл.</a:t>
                      </a:r>
                    </a:p>
                  </a:txBody>
                  <a:tcPr marL="68580" marR="68580" marT="0" marB="0"/>
                </a:tc>
              </a:tr>
              <a:tr h="588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учащихся в 2-9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кл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134</a:t>
                      </a:r>
                    </a:p>
                  </a:txBody>
                  <a:tcPr marL="68580" marR="68580" marT="0" marB="0"/>
                </a:tc>
              </a:tr>
              <a:tr h="588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Из них аттестовано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134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Успеваемость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99,63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99,38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99,24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Качество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60,93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64,19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40,91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53,73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 одной «4»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«4» и «5»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«3»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 одной «3»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349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н/а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19671" cy="164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Результаты образования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8115328" cy="71438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</a:rPr>
              <a:t>ГОСУДАРСТВЕННАЯ ИТОГОВАЯ АТТЕСТАЦИЯ ВЫПУСКНИКОВ 11 КЛАССОВ В ФОРМЕ ЕГЭ  (ЗА ПОСЛЕДНИЕ ТРИ ГОДА</a:t>
            </a:r>
            <a:r>
              <a:rPr lang="ru-RU" dirty="0" smtClean="0">
                <a:solidFill>
                  <a:schemeClr val="tx2"/>
                </a:solidFill>
              </a:rPr>
              <a:t>)</a:t>
            </a:r>
          </a:p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142845" y="2571742"/>
          <a:ext cx="8858310" cy="4151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831"/>
                <a:gridCol w="885831"/>
                <a:gridCol w="885831"/>
                <a:gridCol w="885831"/>
                <a:gridCol w="885831"/>
                <a:gridCol w="885831"/>
                <a:gridCol w="885831"/>
                <a:gridCol w="885831"/>
                <a:gridCol w="885831"/>
                <a:gridCol w="885831"/>
              </a:tblGrid>
              <a:tr h="604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вы-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пуска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выпуск-ников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  <a:r>
                        <a:rPr lang="ru-RU" sz="1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Русский  язык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19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сдавали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(чел.)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получили баллы ниже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миним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порога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набрали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 80 до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100 баллов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сдавали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(чел.)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получили баллы ниже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миним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порога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набрали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 80 до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100 баллов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средний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4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4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Проф.26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39%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4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Проф.4374%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29%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Результаты образования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1"/>
            <a:ext cx="8572560" cy="757229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>
                <a:solidFill>
                  <a:schemeClr val="tx2"/>
                </a:solidFill>
              </a:rPr>
              <a:t>Результаты ЕГЭ в 20016/17 учебном </a:t>
            </a:r>
            <a:r>
              <a:rPr lang="ru-RU" b="1" dirty="0" smtClean="0">
                <a:solidFill>
                  <a:schemeClr val="tx2"/>
                </a:solidFill>
              </a:rPr>
              <a:t>году</a:t>
            </a:r>
          </a:p>
          <a:p>
            <a:pPr algn="ctr">
              <a:buNone/>
            </a:pPr>
            <a:r>
              <a:rPr lang="ru-RU" b="1" dirty="0">
                <a:solidFill>
                  <a:schemeClr val="tx2"/>
                </a:solidFill>
              </a:rPr>
              <a:t>Больше 80 баллов </a:t>
            </a:r>
            <a:r>
              <a:rPr lang="ru-RU" dirty="0">
                <a:solidFill>
                  <a:schemeClr val="tx2"/>
                </a:solidFill>
              </a:rPr>
              <a:t>на экзамене в 2017 г. набрали:</a:t>
            </a:r>
          </a:p>
          <a:p>
            <a:pPr algn="ctr"/>
            <a:endParaRPr lang="ru-RU" b="1" dirty="0" smtClean="0"/>
          </a:p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57188" y="2500313"/>
          <a:ext cx="8329611" cy="400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537"/>
                <a:gridCol w="2776537"/>
                <a:gridCol w="2776537"/>
              </a:tblGrid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Предмет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Кол-во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сдававших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Получили более 80 баллов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17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29,3%)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Математика (проф)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43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16,3%)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Биология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25%)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Физика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4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23,5%)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Химия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3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37,5%)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Английский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53,8%)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История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25%)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Обществознание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22,7%)</a:t>
                      </a:r>
                    </a:p>
                  </a:txBody>
                  <a:tcPr marL="68580" marR="68580" marT="0" marB="0"/>
                </a:tc>
              </a:tr>
              <a:tr h="400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Литература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50%)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Результаты образования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4488"/>
            <a:ext cx="8472518" cy="642942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>
                <a:solidFill>
                  <a:schemeClr val="tx2"/>
                </a:solidFill>
              </a:rPr>
              <a:t>СРАВНИТЕЛЬНЫЙ АНАЛИЗ  СРЕДНЕГО БАЛЛА ПО ПРЕДМЕТАМ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28625" y="2428875"/>
          <a:ext cx="8258176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483"/>
                <a:gridCol w="2414605"/>
                <a:gridCol w="2064544"/>
                <a:gridCol w="206454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Предмет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Средний балл по РТ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Средний балл по школе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Разница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72,6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73,1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+0,5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Математика (Б/Пр)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4,5/55,7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4,3/57,4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-0,2/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+1,7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История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59,4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69,2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+9,8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60,7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66,4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+5,7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Физика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56,7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67,5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+10,8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Химия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63,2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71,0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+7,8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Биология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59,2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63,1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+3,9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Английский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75,4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76,5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+1,1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Литература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64,3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74,0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</a:rPr>
                        <a:t>+9,7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ИКТ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67,7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63,6</a:t>
                      </a:r>
                      <a:endParaRPr lang="ru-RU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-3,4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Результаты образования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8186766" cy="78581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x-none" smtClean="0"/>
              <a:t>ГОСУДАРСТВЕННАЯ ИТОГОВАЯ АТТЕСТАЦИЯ ВЫПУСКНИКОВ</a:t>
            </a:r>
            <a:endParaRPr lang="ru-RU" dirty="0" smtClean="0"/>
          </a:p>
          <a:p>
            <a:pPr algn="ctr">
              <a:buNone/>
            </a:pPr>
            <a:r>
              <a:rPr lang="ru-RU" dirty="0" smtClean="0"/>
              <a:t>9</a:t>
            </a:r>
            <a:r>
              <a:rPr lang="x-none" smtClean="0"/>
              <a:t> КЛАССОВ </a:t>
            </a:r>
            <a:r>
              <a:rPr lang="x-none" b="1" smtClean="0"/>
              <a:t> </a:t>
            </a:r>
            <a:r>
              <a:rPr lang="x-none" smtClean="0"/>
              <a:t>(ЗА ПОСЛЕДНИЕ 3 ГОДА)</a:t>
            </a:r>
            <a:endParaRPr lang="ru-RU" dirty="0" smtClean="0"/>
          </a:p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28625" y="2786061"/>
          <a:ext cx="8258176" cy="3857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544"/>
                <a:gridCol w="2064544"/>
                <a:gridCol w="2064544"/>
                <a:gridCol w="2064544"/>
              </a:tblGrid>
              <a:tr h="96441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Год выпуска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 выпускников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Из них аттестовано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Из них с отметками «4» и «5»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441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2014-2015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34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43,6%)</a:t>
                      </a:r>
                    </a:p>
                  </a:txBody>
                  <a:tcPr marL="68580" marR="68580" marT="0" marB="0"/>
                </a:tc>
              </a:tr>
              <a:tr h="96441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32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41,0%)</a:t>
                      </a:r>
                    </a:p>
                  </a:txBody>
                  <a:tcPr marL="68580" marR="68580" marT="0" marB="0"/>
                </a:tc>
              </a:tr>
              <a:tr h="96441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36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46,1%)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Результаты образования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8258204" cy="71438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/>
              <a:t>ГОСУДАРСТВЕННАЯ ИТОГОВАЯ АТТЕСТАЦИЯ ВЫПУСКНИКОВ </a:t>
            </a:r>
          </a:p>
          <a:p>
            <a:pPr algn="ctr">
              <a:buNone/>
            </a:pPr>
            <a:r>
              <a:rPr lang="ru-RU" sz="2400" dirty="0" smtClean="0"/>
              <a:t>9 КЛАССОВ</a:t>
            </a:r>
          </a:p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57188" y="2571744"/>
          <a:ext cx="8329616" cy="4160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202"/>
                <a:gridCol w="1041202"/>
                <a:gridCol w="1041202"/>
                <a:gridCol w="1041202"/>
                <a:gridCol w="1041202"/>
                <a:gridCol w="1041202"/>
                <a:gridCol w="1041202"/>
                <a:gridCol w="1041202"/>
              </a:tblGrid>
              <a:tr h="6901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выпуска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выпускников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Русский  язык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03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сдавали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экзамен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(чел.)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получили баллы ниже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минималь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порога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средняя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сдавали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(чел.)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получили баллы ниже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минималь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ного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порога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средняя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0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68580" marR="68580" marT="0" marB="0"/>
                </a:tc>
              </a:tr>
              <a:tr h="690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</a:p>
                  </a:txBody>
                  <a:tcPr marL="68580" marR="68580" marT="0" marB="0"/>
                </a:tc>
              </a:tr>
              <a:tr h="690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78 (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571480"/>
            <a:ext cx="7115196" cy="8461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Результаты образования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28737"/>
            <a:ext cx="8329642" cy="500066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</a:rPr>
              <a:t>ПРЕДМЕТЫ ПО ВЫБОРУ</a:t>
            </a:r>
          </a:p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500063" y="1928796"/>
          <a:ext cx="8186736" cy="48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6684"/>
                <a:gridCol w="2046684"/>
                <a:gridCol w="2046684"/>
                <a:gridCol w="2046684"/>
              </a:tblGrid>
              <a:tr h="4006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Русский 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4,6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4,1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4,4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4,3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4,5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4,2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Информатика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4,3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4,9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4,0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Химия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4,7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4,8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Физика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4,3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4,6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4,4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Биология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4,5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3,8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География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4,7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3,6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Литература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4,3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3,8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4,0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История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5,0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Обществознание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3,7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4,1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4,2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4,9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79690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Олимпиадная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tx2"/>
                </a:solidFill>
              </a:rPr>
              <a:t>деятельность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43042" y="1357298"/>
            <a:ext cx="7072362" cy="64294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Результаты Всероссийской олимпиады школьников. Региональный этап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57188" y="2143118"/>
          <a:ext cx="8329610" cy="4500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5922"/>
                <a:gridCol w="1665922"/>
                <a:gridCol w="1665922"/>
                <a:gridCol w="1665922"/>
                <a:gridCol w="1665922"/>
              </a:tblGrid>
              <a:tr h="6807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2016-2017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2017-2018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12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победители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призёры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победители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призёры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китайский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71604" cy="15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Олимпиадная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tx2"/>
                </a:solidFill>
              </a:rPr>
              <a:t>деятельность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714488"/>
            <a:ext cx="8429684" cy="68579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</a:rPr>
              <a:t>Всероссийская олимпиада школьников 2017-2018 </a:t>
            </a:r>
            <a:r>
              <a:rPr lang="ru-RU" b="1" dirty="0" err="1" smtClean="0">
                <a:solidFill>
                  <a:schemeClr val="tx2"/>
                </a:solidFill>
              </a:rPr>
              <a:t>уч.год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357188" y="2341880"/>
          <a:ext cx="8329611" cy="430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537"/>
                <a:gridCol w="2776537"/>
                <a:gridCol w="2776537"/>
              </a:tblGrid>
              <a:tr h="507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предмет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муниципальный этап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(160 участников)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региональный этап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(10 участников)</a:t>
                      </a: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Английский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8 призеров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Биология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7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География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победитель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 призера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История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4 призера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Литература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 призера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Математика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 призера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победитель</a:t>
                      </a: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Физика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Химия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</a:tr>
              <a:tr h="365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Китайский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 призер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Олимпиадная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63688" y="1124744"/>
            <a:ext cx="6840760" cy="64807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300" dirty="0" smtClean="0">
                <a:solidFill>
                  <a:srgbClr val="002060"/>
                </a:solidFill>
              </a:rPr>
              <a:t>Всероссийская олимпиада школьников 2017-2018 </a:t>
            </a:r>
            <a:r>
              <a:rPr lang="ru-RU" sz="3300" dirty="0" err="1" smtClean="0">
                <a:solidFill>
                  <a:srgbClr val="002060"/>
                </a:solidFill>
              </a:rPr>
              <a:t>гг</a:t>
            </a:r>
            <a:r>
              <a:rPr lang="ru-RU" sz="3300" dirty="0" smtClean="0">
                <a:solidFill>
                  <a:srgbClr val="002060"/>
                </a:solidFill>
              </a:rPr>
              <a:t> (муниципальный этап). Очный тур, 160 участников</a:t>
            </a:r>
          </a:p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251520" y="1772812"/>
          <a:ext cx="8712970" cy="4999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6"/>
                <a:gridCol w="1829002"/>
                <a:gridCol w="1483366"/>
                <a:gridCol w="1800200"/>
                <a:gridCol w="1944216"/>
              </a:tblGrid>
              <a:tr h="285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ФИО ученика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Гарифуллин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М.М.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8г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Степанищева О.В.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Аношкин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Г.А.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6г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 язык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Сельментова Ю.В.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Горохова С.О.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6г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 язык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Сельментова Ю.В.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Рус язык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Цыбина Т.П.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Стенкис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В.Б.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8б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язык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Сельментова Ю.В.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8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Козлов Р.В.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8б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язык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Сельментова Ю.В.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Галяутдинова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Р.Н.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 язык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Царева Е.Ю.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Бычков А.В.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 язык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Волгина Ю.Л.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Галиуллина Д.Р.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язык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Волгина Ю.Л.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Нургалиева Л.П.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Романова А.С.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Англ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язык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Волгина Ю.Л.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Кузнецова Д.Д.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11б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Петрова Н.В.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Латыпова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З.Н.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7б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Степанищева О.В.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Валеева А.Б.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Афанасьев В.В.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8б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Степанищева О.В.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Павлов А.А.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Валеева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А.Б.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Ляукина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Т.А.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Нургалиева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Л.П.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Сорокина Т.В.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Полищук О.А.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Гараева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Е.И.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Гарифуллина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А.Л.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Камалеева  Т.И.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Кафиятуллов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М.Р.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Камалеева  Т.И.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Хакимьянов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А.Р.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Абдуллина Ф.Ф.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Демидов И.Д.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5б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Ахметзянова А.С.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Галеева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Д.Т.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11в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Симахина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Е.А.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Гальцова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С.Д.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Хайруллина Э.В.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Олимпиадная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tx2"/>
                </a:solidFill>
              </a:rPr>
              <a:t>деятельность</a:t>
            </a:r>
            <a:endParaRPr lang="ru-RU" sz="40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323528" y="2564904"/>
          <a:ext cx="8477393" cy="4104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806"/>
                <a:gridCol w="1034547"/>
                <a:gridCol w="1800200"/>
                <a:gridCol w="1494497"/>
                <a:gridCol w="2014343"/>
              </a:tblGrid>
              <a:tr h="866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ФИО ученика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0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Кафиатуллов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М.Р.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атематика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Камалеева Т.И.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36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Галеева</a:t>
                      </a:r>
                      <a:r>
                        <a:rPr lang="ru-RU" sz="180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Д.Т.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итература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Сорокина  Т.В.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3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имия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Хайруллина Э.В.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2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Гарифуллин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М.М.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8г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еография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Степанищева О.В.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3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Павлов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А.А.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стория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Валеева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3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Валеева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Р.М.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китайский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язык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призёр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91680" y="1268760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Всероссийская олимпиада школьников 2017-2018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гг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(региональный этап) </a:t>
            </a: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Очный тур, 10 участников</a:t>
            </a:r>
            <a:endParaRPr lang="ru-RU" sz="20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5715040" cy="179704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ea typeface="Calibri"/>
                <a:cs typeface="Times New Roman"/>
              </a:rPr>
              <a:t>XXII </a:t>
            </a:r>
            <a:r>
              <a:rPr lang="ru-RU" sz="2800" b="1" dirty="0" smtClean="0">
                <a:solidFill>
                  <a:schemeClr val="tx2"/>
                </a:solidFill>
                <a:ea typeface="Calibri"/>
                <a:cs typeface="Times New Roman"/>
              </a:rPr>
              <a:t>Межрегиональные олимпийские игры учащихся школ Развивающего обучения </a:t>
            </a:r>
            <a:br>
              <a:rPr lang="ru-RU" sz="2800" b="1" dirty="0" smtClean="0">
                <a:solidFill>
                  <a:schemeClr val="tx2"/>
                </a:solidFill>
                <a:ea typeface="Calibri"/>
                <a:cs typeface="Times New Roman"/>
              </a:rPr>
            </a:br>
            <a:r>
              <a:rPr lang="ru-RU" sz="2800" b="1" smtClean="0">
                <a:solidFill>
                  <a:schemeClr val="tx2"/>
                </a:solidFill>
                <a:ea typeface="Calibri"/>
                <a:cs typeface="Times New Roman"/>
              </a:rPr>
              <a:t>в Набережных </a:t>
            </a:r>
            <a:r>
              <a:rPr lang="ru-RU" sz="2800" b="1" dirty="0" smtClean="0">
                <a:solidFill>
                  <a:schemeClr val="tx2"/>
                </a:solidFill>
                <a:ea typeface="Calibri"/>
                <a:cs typeface="Times New Roman"/>
              </a:rPr>
              <a:t>Челнах </a:t>
            </a:r>
            <a:r>
              <a:rPr lang="ru-RU" sz="2800" b="1" dirty="0" smtClean="0">
                <a:solidFill>
                  <a:schemeClr val="tx2"/>
                </a:solidFill>
              </a:rPr>
              <a:t/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«Золотая Горка – 2018»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IMG_7736-27-03-18-19-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3857628"/>
            <a:ext cx="3286148" cy="2464611"/>
          </a:xfrm>
          <a:prstGeom prst="rect">
            <a:avLst/>
          </a:prstGeom>
        </p:spPr>
      </p:pic>
      <p:pic>
        <p:nvPicPr>
          <p:cNvPr id="12" name="Рисунок 11" descr="IMG_7783-27-03-18-19-34.JPG"/>
          <p:cNvPicPr>
            <a:picLocks noChangeAspect="1"/>
          </p:cNvPicPr>
          <p:nvPr/>
        </p:nvPicPr>
        <p:blipFill>
          <a:blip r:embed="rId4" cstate="print"/>
          <a:srcRect t="25000" r="8332" b="7812"/>
          <a:stretch>
            <a:fillRect/>
          </a:stretch>
        </p:blipFill>
        <p:spPr>
          <a:xfrm>
            <a:off x="142844" y="4000504"/>
            <a:ext cx="2772791" cy="270977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0869" y="357166"/>
            <a:ext cx="1603131" cy="2206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1857364"/>
            <a:ext cx="1570185" cy="216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Содержимое 29"/>
          <p:cNvSpPr>
            <a:spLocks noGrp="1"/>
          </p:cNvSpPr>
          <p:nvPr>
            <p:ph sz="half" idx="1"/>
          </p:nvPr>
        </p:nvSpPr>
        <p:spPr>
          <a:xfrm>
            <a:off x="142844" y="2428868"/>
            <a:ext cx="6429420" cy="142876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17 команд участников из городов России 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(Казань, Пермь, Ижевск, Набережные Челны, Константиново, Чебоксары, Йошкар-Ола, Екатеринбург)</a:t>
            </a:r>
            <a:endParaRPr lang="ru-RU" dirty="0"/>
          </a:p>
        </p:txBody>
      </p:sp>
      <p:pic>
        <p:nvPicPr>
          <p:cNvPr id="9" name="Рисунок 8" descr="групповой тур L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29454" y="3214686"/>
            <a:ext cx="1642603" cy="2259062"/>
          </a:xfrm>
          <a:prstGeom prst="rect">
            <a:avLst/>
          </a:prstGeom>
        </p:spPr>
      </p:pic>
      <p:pic>
        <p:nvPicPr>
          <p:cNvPr id="13" name="Рисунок 12" descr="групповой тур М2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72264" y="4500570"/>
            <a:ext cx="1558297" cy="21431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Олимпиада школ РО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«Золотая Горка – 2018»</a:t>
            </a:r>
            <a:endParaRPr lang="ru-RU" dirty="0"/>
          </a:p>
        </p:txBody>
      </p:sp>
      <p:pic>
        <p:nvPicPr>
          <p:cNvPr id="5" name="Содержимое 4" descr="IMG_7910-27-03-18-19-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9374" r="1851" b="10416"/>
          <a:stretch>
            <a:fillRect/>
          </a:stretch>
        </p:blipFill>
        <p:spPr>
          <a:xfrm>
            <a:off x="5715008" y="1714488"/>
            <a:ext cx="3319769" cy="5013154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857488" y="1785926"/>
            <a:ext cx="27146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Команда нашей школы заняла </a:t>
            </a:r>
            <a:b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2 место </a:t>
            </a:r>
            <a:b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2400" b="1" i="1" dirty="0" err="1" smtClean="0">
                <a:solidFill>
                  <a:schemeClr val="tx2">
                    <a:lumMod val="50000"/>
                  </a:schemeClr>
                </a:solidFill>
              </a:rPr>
              <a:t>общегрупповом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 зачёте</a:t>
            </a:r>
            <a:endParaRPr lang="ru-RU" sz="2400" dirty="0"/>
          </a:p>
        </p:txBody>
      </p:sp>
      <p:pic>
        <p:nvPicPr>
          <p:cNvPr id="12" name="Рисунок 11" descr="IMG_7855-27-03-18-19-35.JPG"/>
          <p:cNvPicPr>
            <a:picLocks noChangeAspect="1"/>
          </p:cNvPicPr>
          <p:nvPr/>
        </p:nvPicPr>
        <p:blipFill>
          <a:blip r:embed="rId4" cstate="print"/>
          <a:srcRect l="15677" t="7992" r="2083" b="15624"/>
          <a:stretch>
            <a:fillRect/>
          </a:stretch>
        </p:blipFill>
        <p:spPr>
          <a:xfrm>
            <a:off x="214282" y="2071678"/>
            <a:ext cx="2500330" cy="3096339"/>
          </a:xfrm>
          <a:prstGeom prst="rect">
            <a:avLst/>
          </a:prstGeom>
        </p:spPr>
      </p:pic>
      <p:pic>
        <p:nvPicPr>
          <p:cNvPr id="14" name="Содержимое 5" descr="IMG_7880-27-03-18-19-35.JPG"/>
          <p:cNvPicPr>
            <a:picLocks noChangeAspect="1"/>
          </p:cNvPicPr>
          <p:nvPr/>
        </p:nvPicPr>
        <p:blipFill>
          <a:blip r:embed="rId5" cstate="print"/>
          <a:srcRect t="18750" r="1562"/>
          <a:stretch>
            <a:fillRect/>
          </a:stretch>
        </p:blipFill>
        <p:spPr>
          <a:xfrm>
            <a:off x="1571604" y="4214818"/>
            <a:ext cx="4038600" cy="25000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00042"/>
            <a:ext cx="6933456" cy="1285884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XXII </a:t>
            </a:r>
            <a:r>
              <a:rPr lang="ru-RU" sz="27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Межрегиональные олимпийские игры учащихся школ Развивающего обучения </a:t>
            </a:r>
            <a:br>
              <a:rPr lang="ru-RU" sz="27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7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в </a:t>
            </a:r>
            <a:r>
              <a:rPr lang="ru-RU" sz="27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Набережных </a:t>
            </a:r>
            <a:r>
              <a:rPr lang="ru-RU" sz="27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Челнах</a:t>
            </a:r>
            <a:r>
              <a:rPr lang="ru-RU" sz="4000" b="1" dirty="0" smtClean="0">
                <a:ea typeface="Calibri"/>
                <a:cs typeface="Times New Roman"/>
              </a:rPr>
              <a:t/>
            </a:r>
            <a:br>
              <a:rPr lang="ru-RU" sz="4000" b="1" dirty="0" smtClean="0">
                <a:ea typeface="Calibri"/>
                <a:cs typeface="Times New Roman"/>
              </a:rPr>
            </a:b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285720" y="1844823"/>
          <a:ext cx="8640958" cy="5022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224136"/>
                <a:gridCol w="1872208"/>
                <a:gridCol w="1296144"/>
                <a:gridCol w="2160238"/>
              </a:tblGrid>
              <a:tr h="371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ФИО ученика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1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Валиева Э.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8г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Музуров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В.Н.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9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Симонова Д.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6г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3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Цыбина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Т.П.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19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Литература 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Цыбина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Т.П.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5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Кузнецов 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М.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5а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Естествознание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+mn-lt"/>
                          <a:ea typeface="Calibri"/>
                          <a:cs typeface="Times New Roman"/>
                        </a:rPr>
                        <a:t>Чекункова</a:t>
                      </a: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 Е.В.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Степанищева О.В.</a:t>
                      </a:r>
                    </a:p>
                  </a:txBody>
                  <a:tcPr marL="68580" marR="68580" marT="0" marB="0"/>
                </a:tc>
              </a:tr>
              <a:tr h="545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Ионов</a:t>
                      </a:r>
                      <a:r>
                        <a:rPr lang="ru-RU" sz="18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И.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6г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Естествознание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+mn-lt"/>
                          <a:ea typeface="Calibri"/>
                          <a:cs typeface="Times New Roman"/>
                        </a:rPr>
                        <a:t>Чекункова</a:t>
                      </a: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 Е.В.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Степанищева О.В.</a:t>
                      </a:r>
                    </a:p>
                  </a:txBody>
                  <a:tcPr marL="68580" marR="68580" marT="0" marB="0"/>
                </a:tc>
              </a:tr>
              <a:tr h="545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Тазеев</a:t>
                      </a:r>
                      <a:r>
                        <a:rPr lang="ru-RU" sz="18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А.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6г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Естествознание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3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+mn-lt"/>
                          <a:ea typeface="Calibri"/>
                          <a:cs typeface="Times New Roman"/>
                        </a:rPr>
                        <a:t>Чекункова</a:t>
                      </a: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 Е.В.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Степанищева О.В.</a:t>
                      </a:r>
                    </a:p>
                  </a:txBody>
                  <a:tcPr marL="68580" marR="68580" marT="0" marB="0"/>
                </a:tc>
              </a:tr>
              <a:tr h="3615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Семенов А.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4а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Камалеева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Т.И.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Низамиев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К.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4а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Камалеева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Т.И.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41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Костина А.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4а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1 место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Камалеева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Т.И.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50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Естествознание 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+mn-lt"/>
                          <a:ea typeface="Calibri"/>
                          <a:cs typeface="Times New Roman"/>
                        </a:rPr>
                        <a:t>Камалеева</a:t>
                      </a: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 Т.И.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Олимпиадная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85918" y="1428737"/>
            <a:ext cx="6786610" cy="785817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Результаты Межрегиональной олимпиады школьников (КФУ)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285750" y="2357430"/>
          <a:ext cx="8401050" cy="4261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210"/>
                <a:gridCol w="1680210"/>
                <a:gridCol w="1680210"/>
                <a:gridCol w="1680210"/>
                <a:gridCol w="1680210"/>
              </a:tblGrid>
              <a:tr h="5718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муниципальный этап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2016-2017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муниципальный этап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2017-2018 уч.год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1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победители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призёры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победители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призёры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астрономия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право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Олимпиадная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деятельность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85720" y="1610360"/>
          <a:ext cx="8572530" cy="5033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206"/>
                <a:gridCol w="1807814"/>
                <a:gridCol w="2857510"/>
              </a:tblGrid>
              <a:tr h="397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Название олимпиады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Всего участников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Результаты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Всесибирская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открытая олимпиада школьников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 призера</a:t>
                      </a:r>
                    </a:p>
                  </a:txBody>
                  <a:tcPr marL="68580" marR="68580" marT="0" marB="0"/>
                </a:tc>
              </a:tr>
              <a:tr h="69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Всероссийская олимпиада для школьников «Покори Воробьёвы горы»,  МГУ им.Ломоносова М.В.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11 кл – 1 призер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40 Турнир им.М.В.Ломоносова (многопредметное соревнование)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11 кл – Участие, грамота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Всероссийская Сеченовская олимпиада школьников МГМУ им.И.М. Сеченова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11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победитель</a:t>
                      </a:r>
                    </a:p>
                  </a:txBody>
                  <a:tcPr marL="68580" marR="68580" marT="0" marB="0"/>
                </a:tc>
              </a:tr>
              <a:tr h="69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Олимпиада школьников Санкт-Петербургского государственного университета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11кл – призер по 2-м предметам 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Олимпиада Университета Управления «ТИСБИ»  в 2017/2018 учебном году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. – 8 победителей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Международная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проектная олимпиада фундаментальных наук «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Ачылыш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Международная олимпиада Фоксфорд, VII сезон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призер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3 призера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Олимпиада школ РО, г. Москва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победитель, 1 участник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–2 участника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5124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Олимпиадная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деятельность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85720" y="1610360"/>
          <a:ext cx="8572530" cy="5172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206"/>
                <a:gridCol w="1807814"/>
                <a:gridCol w="2857510"/>
              </a:tblGrid>
              <a:tr h="397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Название олимпиады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Всего участников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Результаты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IX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дистанционная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олимпиада «Великие реки мира». МБОУ «Школа 141» г.Москва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 кл – 4 призера</a:t>
                      </a:r>
                    </a:p>
                  </a:txBody>
                  <a:tcPr marL="68580" marR="68580" marT="0" marB="0"/>
                </a:tc>
              </a:tr>
              <a:tr h="69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Поволжская открытая олимпиада школьников «Будущее медицины»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11 кл – 1 победитель по 2 предметам, 3 призера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 кл – 4 призера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VIII Международная олимпиада по биологии от проекта mega-talant.com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 кл - победитель</a:t>
                      </a:r>
                    </a:p>
                  </a:txBody>
                  <a:tcPr marL="68580" marR="68580" marT="0" marB="0"/>
                </a:tc>
              </a:tr>
              <a:tr h="463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Очные предметные олимпиады КФУ для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школьников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1-8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классов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призер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2 призера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3 призера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победитель, 7 призеров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5 призеров</a:t>
                      </a:r>
                    </a:p>
                  </a:txBody>
                  <a:tcPr marL="68580" marR="68580" marT="0" marB="0"/>
                </a:tc>
              </a:tr>
              <a:tr h="69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Городская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эколого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биологическая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олимпиада учащихся 6 – 8 классов в сфере дополнительного образования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победитель, 2 участник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7,8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–2 участника</a:t>
                      </a:r>
                    </a:p>
                  </a:txBody>
                  <a:tcPr marL="68580" marR="68580" marT="0" marB="0"/>
                </a:tc>
              </a:tr>
              <a:tr h="69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Республиканский творческий конкурс «Пишу красиво»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победитель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2 победителя, 1 призер</a:t>
                      </a:r>
                    </a:p>
                  </a:txBody>
                  <a:tcPr marL="68580" marR="68580" marT="0" marB="0"/>
                </a:tc>
              </a:tr>
              <a:tr h="69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Всероссийский конкурс чтецов «Живая классика»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8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призер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5124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Олимпиадная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деятельность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85720" y="1610361"/>
          <a:ext cx="8572530" cy="5171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/>
                <a:gridCol w="1643074"/>
                <a:gridCol w="2786052"/>
              </a:tblGrid>
              <a:tr h="3545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Название олимпиады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Всего участников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Результаты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5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Республиканская олимпиада по литературному чтению «Литературный марафон»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 кл – 2 призера</a:t>
                      </a:r>
                    </a:p>
                  </a:txBody>
                  <a:tcPr marL="68580" marR="68580" marT="0" marB="0"/>
                </a:tc>
              </a:tr>
              <a:tr h="415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Ш Международная научно-практическая конференция «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Айтматовские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чтения»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 кл – 2 призера</a:t>
                      </a:r>
                    </a:p>
                  </a:txBody>
                  <a:tcPr marL="68580" marR="68580" marT="0" marB="0"/>
                </a:tc>
              </a:tr>
              <a:tr h="415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Открытая городская олимпиада для младших школьников «Техника чтения» (очная)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кл – 3 победителя</a:t>
                      </a:r>
                    </a:p>
                  </a:txBody>
                  <a:tcPr marL="68580" marR="68580" marT="0" marB="0"/>
                </a:tc>
              </a:tr>
              <a:tr h="517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Городская олимпиада по математике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«Магистр счета»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кл – 2 победителя, 2 призера</a:t>
                      </a:r>
                    </a:p>
                  </a:txBody>
                  <a:tcPr marL="68580" marR="68580" marT="0" marB="0"/>
                </a:tc>
              </a:tr>
              <a:tr h="623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Городской турнир интеллектуальных игр «Что? Где? Когда?» среди младших школьников  г. Казани- «Мудрый Совенок»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кл – 4 победителя</a:t>
                      </a:r>
                    </a:p>
                  </a:txBody>
                  <a:tcPr marL="68580" marR="68580" marT="0" marB="0"/>
                </a:tc>
              </a:tr>
              <a:tr h="623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Республиканская олимпиада по литературному чтению </a:t>
                      </a:r>
                      <a:r>
                        <a:rPr lang="ru-RU" sz="1400" b="0">
                          <a:latin typeface="Times New Roman"/>
                          <a:ea typeface="Times New Roman"/>
                        </a:rPr>
                        <a:t>для школьников 2-6 классов</a:t>
                      </a:r>
                      <a:r>
                        <a:rPr lang="ru-RU" sz="1400" b="1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>
                          <a:latin typeface="Times New Roman"/>
                          <a:ea typeface="Times New Roman"/>
                        </a:rPr>
                        <a:t>«Литературный марафон»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 кл – 1 призер</a:t>
                      </a:r>
                    </a:p>
                  </a:txBody>
                  <a:tcPr marL="68580" marR="68580" marT="0" marB="0"/>
                </a:tc>
              </a:tr>
              <a:tr h="6201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Открытая городская олимпиада для младших школьников «Техника чтения» (очная)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1 победитель, 2 призера</a:t>
                      </a:r>
                    </a:p>
                  </a:txBody>
                  <a:tcPr marL="68580" marR="68580" marT="0" marB="0"/>
                </a:tc>
              </a:tr>
              <a:tr h="498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Международный конкурс «Законы экологии»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от проекта «Год экологии 2017»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47 победителей</a:t>
                      </a:r>
                    </a:p>
                  </a:txBody>
                  <a:tcPr marL="68580" marR="68580" marT="0" marB="0"/>
                </a:tc>
              </a:tr>
              <a:tr h="6201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Очная олимпиада  в рамках международного проекта «СОМИК»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– 3 призера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500166" cy="151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Направления 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воспитательной работы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0" descr="D:\2013-2014\Восп сис и компонента\Модель-воспитательной-системы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14488"/>
            <a:ext cx="8715436" cy="5000660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Сведения о кружках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endParaRPr lang="ru-RU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ружки-школа-9-для-презентации.jpg"/>
          <p:cNvPicPr/>
          <p:nvPr/>
        </p:nvPicPr>
        <p:blipFill>
          <a:blip r:embed="rId3" cstate="print"/>
          <a:srcRect l="12294" t="4541" r="9791" b="53125"/>
          <a:stretch>
            <a:fillRect/>
          </a:stretch>
        </p:blipFill>
        <p:spPr>
          <a:xfrm>
            <a:off x="395536" y="1484784"/>
            <a:ext cx="8424936" cy="5184576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995936" y="1600200"/>
            <a:ext cx="45719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,,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Сведения о кружках</a:t>
            </a:r>
            <a:endParaRPr lang="ru-RU" sz="4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641080" y="6021288"/>
            <a:ext cx="45719" cy="104875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,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кружки-школа-9-для-презентации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 l="12518" t="46720" r="7590" b="5927"/>
          <a:stretch>
            <a:fillRect/>
          </a:stretch>
        </p:blipFill>
        <p:spPr>
          <a:xfrm>
            <a:off x="395536" y="1484784"/>
            <a:ext cx="8748464" cy="53732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857232"/>
            <a:ext cx="7072362" cy="100013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Число </a:t>
            </a:r>
            <a:r>
              <a:rPr lang="ru-RU" sz="3600" b="1" dirty="0">
                <a:solidFill>
                  <a:schemeClr val="tx2"/>
                </a:solidFill>
              </a:rPr>
              <a:t>учащихся, посещающих кружки, секции дополнительного </a:t>
            </a:r>
            <a:r>
              <a:rPr lang="ru-RU" sz="3600" b="1" dirty="0" smtClean="0">
                <a:solidFill>
                  <a:schemeClr val="tx2"/>
                </a:solidFill>
              </a:rPr>
              <a:t>образования</a:t>
            </a:r>
            <a:r>
              <a:rPr lang="ru-RU" sz="3600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1"/>
          <p:cNvGraphicFramePr>
            <a:graphicFrameLocks noGrp="1"/>
          </p:cNvGraphicFramePr>
          <p:nvPr>
            <p:ph idx="1"/>
          </p:nvPr>
        </p:nvGraphicFramePr>
        <p:xfrm>
          <a:off x="714348" y="192880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85728"/>
            <a:ext cx="7143800" cy="150019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2"/>
                </a:solidFill>
              </a:rPr>
              <a:t>Учителя физической культуры уделяют большое значение внеклассной работе. Ребята занимаются в секциях баскетбола, волейбола. </a:t>
            </a:r>
            <a:endParaRPr lang="ru-RU" dirty="0"/>
          </a:p>
        </p:txBody>
      </p:sp>
      <p:pic>
        <p:nvPicPr>
          <p:cNvPr id="4" name="Содержимое 3" descr="IMG_0571-01-03-18-01-0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700808"/>
            <a:ext cx="3048022" cy="2286016"/>
          </a:xfrm>
        </p:spPr>
      </p:pic>
      <p:pic>
        <p:nvPicPr>
          <p:cNvPr id="5" name="Рисунок 4" descr="IMG_0572-01-03-18-01-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11" y="4572008"/>
            <a:ext cx="3047989" cy="2285992"/>
          </a:xfrm>
          <a:prstGeom prst="rect">
            <a:avLst/>
          </a:prstGeom>
        </p:spPr>
      </p:pic>
      <p:pic>
        <p:nvPicPr>
          <p:cNvPr id="6" name="Рисунок 5" descr="IMG_0577-01-03-18-01-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861048"/>
            <a:ext cx="2762237" cy="2071678"/>
          </a:xfrm>
          <a:prstGeom prst="rect">
            <a:avLst/>
          </a:prstGeom>
        </p:spPr>
      </p:pic>
      <p:pic>
        <p:nvPicPr>
          <p:cNvPr id="7" name="Рисунок 6" descr="IMG_0578-01-03-18-01-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1785926"/>
            <a:ext cx="2357436" cy="3143248"/>
          </a:xfrm>
          <a:prstGeom prst="rect">
            <a:avLst/>
          </a:prstGeom>
        </p:spPr>
      </p:pic>
      <p:pic>
        <p:nvPicPr>
          <p:cNvPr id="8" name="Рисунок 3" descr="148121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1628800"/>
            <a:ext cx="3333773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IMG_8625-30-06-17-10-4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488" y="4000504"/>
            <a:ext cx="3524259" cy="2643194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51520" y="6093296"/>
            <a:ext cx="26642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Кружок «Вымпел»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38576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Спортивно-оздоровительная работа</a:t>
            </a:r>
            <a:endParaRPr lang="ru-RU" sz="3600" b="1" dirty="0">
              <a:solidFill>
                <a:schemeClr val="tx2"/>
              </a:solidFill>
            </a:endParaRPr>
          </a:p>
        </p:txBody>
      </p:sp>
      <p:pic>
        <p:nvPicPr>
          <p:cNvPr id="4" name="Рисунок 5" descr="159932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3071834" cy="202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15514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785794"/>
            <a:ext cx="3251661" cy="2143140"/>
          </a:xfrm>
          <a:prstGeom prst="rect">
            <a:avLst/>
          </a:prstGeom>
        </p:spPr>
      </p:pic>
      <p:pic>
        <p:nvPicPr>
          <p:cNvPr id="9" name="Рисунок 8" descr="16449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2285992"/>
            <a:ext cx="3685215" cy="2428892"/>
          </a:xfrm>
          <a:prstGeom prst="rect">
            <a:avLst/>
          </a:prstGeom>
        </p:spPr>
      </p:pic>
      <p:pic>
        <p:nvPicPr>
          <p:cNvPr id="12" name="Рисунок 11" descr="IMG_8633-30-06-17-10-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3714752"/>
            <a:ext cx="3905277" cy="2928958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1713869.jpg"/>
          <p:cNvPicPr>
            <a:picLocks noChangeAspect="1"/>
          </p:cNvPicPr>
          <p:nvPr/>
        </p:nvPicPr>
        <p:blipFill>
          <a:blip r:embed="rId7" cstate="print"/>
          <a:srcRect l="10298" r="13500"/>
          <a:stretch>
            <a:fillRect/>
          </a:stretch>
        </p:blipFill>
        <p:spPr bwMode="auto">
          <a:xfrm>
            <a:off x="5929322" y="4143380"/>
            <a:ext cx="2928958" cy="253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521497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Духовно-нравственное воспитание</a:t>
            </a:r>
            <a:endParaRPr lang="ru-RU" sz="3200" b="1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14533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700808"/>
            <a:ext cx="3707352" cy="2780514"/>
          </a:xfrm>
        </p:spPr>
      </p:pic>
      <p:pic>
        <p:nvPicPr>
          <p:cNvPr id="5" name="Рисунок 4" descr="14129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149080"/>
            <a:ext cx="3333753" cy="2500315"/>
          </a:xfrm>
          <a:prstGeom prst="rect">
            <a:avLst/>
          </a:prstGeom>
        </p:spPr>
      </p:pic>
      <p:pic>
        <p:nvPicPr>
          <p:cNvPr id="7" name="Рисунок 6" descr="IMG_0220-07-09-17-06-56.JPG"/>
          <p:cNvPicPr>
            <a:picLocks noChangeAspect="1"/>
          </p:cNvPicPr>
          <p:nvPr/>
        </p:nvPicPr>
        <p:blipFill>
          <a:blip r:embed="rId4" cstate="print"/>
          <a:srcRect t="12500"/>
          <a:stretch>
            <a:fillRect/>
          </a:stretch>
        </p:blipFill>
        <p:spPr>
          <a:xfrm>
            <a:off x="6732240" y="764704"/>
            <a:ext cx="2071684" cy="3222617"/>
          </a:xfrm>
          <a:prstGeom prst="rect">
            <a:avLst/>
          </a:prstGeom>
        </p:spPr>
      </p:pic>
      <p:pic>
        <p:nvPicPr>
          <p:cNvPr id="8" name="Рисунок 7" descr="IMG_0216-07-09-17-06-5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1484784"/>
            <a:ext cx="2250284" cy="3000379"/>
          </a:xfrm>
          <a:prstGeom prst="rect">
            <a:avLst/>
          </a:prstGeom>
        </p:spPr>
      </p:pic>
      <p:pic>
        <p:nvPicPr>
          <p:cNvPr id="9" name="Рисунок 8" descr="161338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7624" y="4365104"/>
            <a:ext cx="3381384" cy="2228639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IMG_0577-01-03-18-01-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3143240" y="1428736"/>
            <a:ext cx="2762237" cy="2071678"/>
          </a:xfrm>
          <a:prstGeom prst="rect">
            <a:avLst/>
          </a:prstGeom>
        </p:spPr>
      </p:pic>
      <p:pic>
        <p:nvPicPr>
          <p:cNvPr id="9" name="Рисунок 8" descr="IMG_0574-01-03-18-01-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29066"/>
            <a:ext cx="2196701" cy="2928934"/>
          </a:xfrm>
          <a:prstGeom prst="rect">
            <a:avLst/>
          </a:prstGeom>
        </p:spPr>
      </p:pic>
      <p:pic>
        <p:nvPicPr>
          <p:cNvPr id="5" name="Рисунок 4" descr="14743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857364"/>
            <a:ext cx="2905157" cy="2178868"/>
          </a:xfrm>
          <a:prstGeom prst="rect">
            <a:avLst/>
          </a:prstGeom>
        </p:spPr>
      </p:pic>
      <p:pic>
        <p:nvPicPr>
          <p:cNvPr id="6" name="Рисунок 5" descr="IMG_0107-01-03-18-01-08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14546" y="2928934"/>
            <a:ext cx="4071934" cy="3053951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1571604" y="142853"/>
            <a:ext cx="6886596" cy="1071569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</a:rPr>
              <a:t>Гражданско-патриотическое воспитание</a:t>
            </a:r>
            <a:endParaRPr lang="ru-RU" sz="3200" b="1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1144434.jpeg"/>
          <p:cNvPicPr>
            <a:picLocks noGrp="1" noChangeAspect="1"/>
          </p:cNvPicPr>
          <p:nvPr>
            <p:ph idx="4294967295"/>
          </p:nvPr>
        </p:nvPicPr>
        <p:blipFill>
          <a:blip r:embed="rId6" cstate="print"/>
          <a:stretch>
            <a:fillRect/>
          </a:stretch>
        </p:blipFill>
        <p:spPr>
          <a:xfrm>
            <a:off x="5855062" y="908720"/>
            <a:ext cx="3288938" cy="2466704"/>
          </a:xfrm>
        </p:spPr>
      </p:pic>
      <p:pic>
        <p:nvPicPr>
          <p:cNvPr id="8" name="Рисунок 7" descr="IMG_0585-01-03-18-01-12.JPG"/>
          <p:cNvPicPr>
            <a:picLocks noChangeAspect="1"/>
          </p:cNvPicPr>
          <p:nvPr/>
        </p:nvPicPr>
        <p:blipFill>
          <a:blip r:embed="rId7" cstate="print"/>
          <a:srcRect l="8784" t="16216"/>
          <a:stretch>
            <a:fillRect/>
          </a:stretch>
        </p:blipFill>
        <p:spPr>
          <a:xfrm>
            <a:off x="5929322" y="4643446"/>
            <a:ext cx="3214677" cy="2214554"/>
          </a:xfrm>
          <a:prstGeom prst="rect">
            <a:avLst/>
          </a:prstGeom>
        </p:spPr>
      </p:pic>
      <p:pic>
        <p:nvPicPr>
          <p:cNvPr id="10" name="Рисунок 9" descr="IMG_0575-01-03-18-01-0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7950" y="3071810"/>
            <a:ext cx="2476485" cy="1857364"/>
          </a:xfrm>
          <a:prstGeom prst="rect">
            <a:avLst/>
          </a:prstGeom>
        </p:spPr>
      </p:pic>
      <p:pic>
        <p:nvPicPr>
          <p:cNvPr id="11" name="Рисунок 10" descr="IMG_0530-01-03-18-01-08.jpeg"/>
          <p:cNvPicPr>
            <a:picLocks noChangeAspect="1"/>
          </p:cNvPicPr>
          <p:nvPr/>
        </p:nvPicPr>
        <p:blipFill>
          <a:blip r:embed="rId9" cstate="print"/>
          <a:srcRect t="22222" b="8889"/>
          <a:stretch>
            <a:fillRect/>
          </a:stretch>
        </p:blipFill>
        <p:spPr>
          <a:xfrm>
            <a:off x="2357422" y="5012520"/>
            <a:ext cx="3571884" cy="1845480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500166" cy="151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5112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Международный проект </a:t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en-US" sz="3200" b="1" dirty="0" smtClean="0">
                <a:solidFill>
                  <a:schemeClr val="tx2"/>
                </a:solidFill>
              </a:rPr>
              <a:t>Learning for the future. </a:t>
            </a:r>
            <a:r>
              <a:rPr lang="ru-RU" sz="3200" b="1" dirty="0" smtClean="0">
                <a:solidFill>
                  <a:schemeClr val="tx2"/>
                </a:solidFill>
              </a:rPr>
              <a:t/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Обучение для будущего»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00166" y="1928802"/>
            <a:ext cx="4429156" cy="464347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Дата вступления в проект: </a:t>
            </a:r>
          </a:p>
          <a:p>
            <a:pPr algn="ctr"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2011 год</a:t>
            </a:r>
          </a:p>
          <a:p>
            <a:pPr algn="ctr"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Координатор проекта: </a:t>
            </a:r>
          </a:p>
          <a:p>
            <a:pPr algn="ctr">
              <a:buNone/>
              <a:defRPr/>
            </a:pPr>
            <a:r>
              <a:rPr lang="ru-RU" sz="2100" dirty="0" err="1" smtClean="0">
                <a:solidFill>
                  <a:srgbClr val="002060"/>
                </a:solidFill>
              </a:rPr>
              <a:t>Чабак</a:t>
            </a:r>
            <a:r>
              <a:rPr lang="ru-RU" sz="2100" dirty="0" smtClean="0">
                <a:solidFill>
                  <a:srgbClr val="002060"/>
                </a:solidFill>
              </a:rPr>
              <a:t> Л.М., </a:t>
            </a:r>
          </a:p>
          <a:p>
            <a:pPr algn="ctr"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учитель английского языка</a:t>
            </a:r>
          </a:p>
          <a:p>
            <a:pPr algn="r">
              <a:buNone/>
              <a:defRPr/>
            </a:pPr>
            <a:endParaRPr lang="ru-RU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  <a:defRPr/>
            </a:pP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Школы-партнёры:</a:t>
            </a:r>
          </a:p>
          <a:p>
            <a:pPr>
              <a:buNone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школа-гимназия №2 </a:t>
            </a:r>
          </a:p>
          <a:p>
            <a:pPr>
              <a:buNone/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им. Чкалова, г. Нарын, Киргизия</a:t>
            </a:r>
          </a:p>
          <a:p>
            <a:pPr>
              <a:buFont typeface="Arial" charset="0"/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школа-лицей «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Достар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», г.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Алматы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, Казахстан </a:t>
            </a:r>
          </a:p>
          <a:p>
            <a:pPr>
              <a:buFont typeface="Arial" charset="0"/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гимназия, г.Сморгони, Беларусь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ГИА 2013\Desktop\emblem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4286256"/>
            <a:ext cx="182563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Чабак\Desktop\logo_ashju_sinij_ang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857364"/>
            <a:ext cx="2286000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:\Users\Чабак\Desktop\Kyrgyzsta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714752"/>
            <a:ext cx="12874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:\Users\Чабак\Desktop\Kazakhsta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43446"/>
            <a:ext cx="1511300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Чабак\Desktop\Belaru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715016"/>
            <a:ext cx="136842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500042"/>
            <a:ext cx="7043758" cy="91759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Международный проект «</a:t>
            </a:r>
            <a:r>
              <a:rPr lang="en-US" sz="3600" b="1" dirty="0" smtClean="0">
                <a:solidFill>
                  <a:schemeClr val="tx2"/>
                </a:solidFill>
              </a:rPr>
              <a:t>Learning for the future. </a:t>
            </a:r>
            <a:r>
              <a:rPr lang="ru-RU" sz="3600" b="1" dirty="0" smtClean="0">
                <a:solidFill>
                  <a:schemeClr val="tx2"/>
                </a:solidFill>
              </a:rPr>
              <a:t>Обучение для будущего»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857364"/>
            <a:ext cx="4000528" cy="485778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Направления работы: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Акция «Милосердия»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Декада пожилых людей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Международное сотрудничество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Социальные проекты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Проект «Реки мира»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Видеоролики «Моя декларация ЮНЕСКО»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Письма помощи детям Японии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Сотрудничество с кафедрой ЮНЕСКО ЮНЕВОК</a:t>
            </a:r>
          </a:p>
          <a:p>
            <a:endParaRPr lang="ru-RU" dirty="0"/>
          </a:p>
        </p:txBody>
      </p:sp>
      <p:pic>
        <p:nvPicPr>
          <p:cNvPr id="7" name="Picture 1" descr="C:\Users\ГИА 2013\Desktop\70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500174"/>
            <a:ext cx="2223591" cy="3143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C:\Users\ГИА 2013\Desktop\фото юнеско\IMG_186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000240"/>
            <a:ext cx="3114668" cy="232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Local Settings\Temp\IMG-20161120-WA0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4143380"/>
            <a:ext cx="3536959" cy="2563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4572032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Школьный интеллектуальный клуб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857364"/>
            <a:ext cx="4500594" cy="48577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4 команды от школы участвуют в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XI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Чемпионате г. Казани по интеллектуальным играм «Что? Где? Когда?» среди школьников.</a:t>
            </a:r>
          </a:p>
          <a:p>
            <a:pPr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  <a:latin typeface="Century Schoolbook" pitchFamily="18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Команда «Рак не спит» –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победитель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X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Чемпионата г. Казани по интеллектуальным играм «Что? Где? Когда?» среди школьников; </a:t>
            </a:r>
          </a:p>
          <a:p>
            <a:pPr lvl="0">
              <a:spcBef>
                <a:spcPct val="0"/>
              </a:spcBef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 Участник Межрегионального турнира «Кубок мэра г. Казани»;</a:t>
            </a:r>
          </a:p>
          <a:p>
            <a:pPr lvl="0">
              <a:spcBef>
                <a:spcPct val="0"/>
              </a:spcBef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 Призер Межрегионального фестиваля интеллектуальных игр «Сфинкс» (Самара);</a:t>
            </a:r>
          </a:p>
          <a:p>
            <a:pPr lvl="0">
              <a:spcBef>
                <a:spcPct val="0"/>
              </a:spcBef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 Финалист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X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Чемпионата г.Казани по интеллектуальным играм «Что? Где? Когда?» среди школьников; </a:t>
            </a:r>
          </a:p>
          <a:p>
            <a:pPr lvl="0">
              <a:spcBef>
                <a:spcPct val="0"/>
              </a:spcBef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 Финалист Школьного Чемпионата России по «Что? Где? Когда?».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s://sun1-6.userapi.com/c840420/v840420044/6d6c9/j3mUNMu5JZ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4688" t="12500" b="8333"/>
          <a:stretch>
            <a:fillRect/>
          </a:stretch>
        </p:blipFill>
        <p:spPr bwMode="auto">
          <a:xfrm>
            <a:off x="6174769" y="462807"/>
            <a:ext cx="2716738" cy="1692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https://sun1-14.userapi.com/c840434/v840434044/6c51e/VE-lGFP4PMc.jpg"/>
          <p:cNvPicPr>
            <a:picLocks noChangeAspect="1" noChangeArrowheads="1"/>
          </p:cNvPicPr>
          <p:nvPr/>
        </p:nvPicPr>
        <p:blipFill>
          <a:blip r:embed="rId4" cstate="print"/>
          <a:srcRect t="5263" r="20080" b="2632"/>
          <a:stretch>
            <a:fillRect/>
          </a:stretch>
        </p:blipFill>
        <p:spPr bwMode="auto">
          <a:xfrm rot="21352130">
            <a:off x="4858908" y="2085153"/>
            <a:ext cx="2433233" cy="21031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4" descr="https://pp.userapi.com/c638122/v638122656/3a4f8/KBS-IN9ZUfM.jpg"/>
          <p:cNvPicPr>
            <a:picLocks noChangeAspect="1" noChangeArrowheads="1"/>
          </p:cNvPicPr>
          <p:nvPr/>
        </p:nvPicPr>
        <p:blipFill>
          <a:blip r:embed="rId5" cstate="print"/>
          <a:srcRect l="16746" t="20339" b="5459"/>
          <a:stretch>
            <a:fillRect/>
          </a:stretch>
        </p:blipFill>
        <p:spPr bwMode="auto">
          <a:xfrm>
            <a:off x="5500694" y="4357694"/>
            <a:ext cx="3208658" cy="2500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3042" y="928670"/>
            <a:ext cx="7500958" cy="18573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феврале-марте 2018 г. состоялся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школьный турнир по коммуникативным боям.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5-9 классы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19 команд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система наставничества (старшеклассники готовили команды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5,6 классов к турниру)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214290"/>
            <a:ext cx="7500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</a:rPr>
              <a:t>Школьный интеллектуальный клуб</a:t>
            </a:r>
            <a:endParaRPr lang="ru-RU" sz="36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pic>
        <p:nvPicPr>
          <p:cNvPr id="8" name="Picture 4" descr="https://pp.userapi.com/c846420/v846420044/cb3e/r8rxrmkQoCY.jpg"/>
          <p:cNvPicPr>
            <a:picLocks noChangeAspect="1" noChangeArrowheads="1"/>
          </p:cNvPicPr>
          <p:nvPr/>
        </p:nvPicPr>
        <p:blipFill>
          <a:blip r:embed="rId2" cstate="print"/>
          <a:srcRect l="11765" r="16176" b="-1961"/>
          <a:stretch>
            <a:fillRect/>
          </a:stretch>
        </p:blipFill>
        <p:spPr bwMode="auto">
          <a:xfrm>
            <a:off x="500034" y="2786058"/>
            <a:ext cx="2105050" cy="2233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https://pp.userapi.com/c846122/v846122044/c7be/viMTq0-jWB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857496"/>
            <a:ext cx="2381267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6" descr="https://sun1-12.userapi.com/c824204/v824204044/ff79a/UVW0wXI5lsk.jpg"/>
          <p:cNvPicPr>
            <a:picLocks noChangeAspect="1" noChangeArrowheads="1"/>
          </p:cNvPicPr>
          <p:nvPr/>
        </p:nvPicPr>
        <p:blipFill>
          <a:blip r:embed="rId4" cstate="print"/>
          <a:srcRect t="27073" b="9755"/>
          <a:stretch>
            <a:fillRect/>
          </a:stretch>
        </p:blipFill>
        <p:spPr bwMode="auto">
          <a:xfrm>
            <a:off x="3500430" y="4786322"/>
            <a:ext cx="2289998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3" descr="E:\G7Xww7JkQuE.jpg"/>
          <p:cNvPicPr>
            <a:picLocks noChangeAspect="1" noChangeArrowheads="1"/>
          </p:cNvPicPr>
          <p:nvPr/>
        </p:nvPicPr>
        <p:blipFill>
          <a:blip r:embed="rId5" cstate="print"/>
          <a:srcRect t="35632"/>
          <a:stretch>
            <a:fillRect/>
          </a:stretch>
        </p:blipFill>
        <p:spPr bwMode="auto">
          <a:xfrm>
            <a:off x="142844" y="5143512"/>
            <a:ext cx="3255522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5857884" y="3500438"/>
            <a:ext cx="3286116" cy="31432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Победители по параллелям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5Б класс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Чекункова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Е.В.);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6Г класс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Сельментова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Ю.В.);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7А класс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Мубаракшина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Г.М.);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8Г класс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Шарафиева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А.А.);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9А класс 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Мифтахова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Р.Х.)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pp.userapi.com/c846323/v846323044/ca02/ocB56Q-ojNo.jpg"/>
          <p:cNvPicPr>
            <a:picLocks noChangeAspect="1" noChangeArrowheads="1"/>
          </p:cNvPicPr>
          <p:nvPr/>
        </p:nvPicPr>
        <p:blipFill>
          <a:blip r:embed="rId2" cstate="print"/>
          <a:srcRect l="3659" t="4878" r="25000" b="9756"/>
          <a:stretch>
            <a:fillRect/>
          </a:stretch>
        </p:blipFill>
        <p:spPr bwMode="auto">
          <a:xfrm rot="835272">
            <a:off x="5601413" y="1990137"/>
            <a:ext cx="3240360" cy="2908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8" descr="https://sun1-3.userapi.com/c824201/v824201044/fb872/-l0bLFA9w0Y.jpg"/>
          <p:cNvPicPr>
            <a:picLocks noChangeAspect="1" noChangeArrowheads="1"/>
          </p:cNvPicPr>
          <p:nvPr/>
        </p:nvPicPr>
        <p:blipFill>
          <a:blip r:embed="rId3" cstate="print"/>
          <a:srcRect r="7692" b="12821"/>
          <a:stretch>
            <a:fillRect/>
          </a:stretch>
        </p:blipFill>
        <p:spPr bwMode="auto">
          <a:xfrm rot="21137868">
            <a:off x="5539144" y="4435394"/>
            <a:ext cx="3456384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30" name="Picture 2" descr="http://moskvasirius.ru/wp-content/uploads/2018/01/vap.png"/>
          <p:cNvPicPr>
            <a:picLocks noChangeAspect="1" noChangeArrowheads="1"/>
          </p:cNvPicPr>
          <p:nvPr/>
        </p:nvPicPr>
        <p:blipFill>
          <a:blip r:embed="rId4" cstate="print"/>
          <a:srcRect b="25000"/>
          <a:stretch>
            <a:fillRect/>
          </a:stretch>
        </p:blipFill>
        <p:spPr bwMode="auto">
          <a:xfrm>
            <a:off x="1714480" y="-1"/>
            <a:ext cx="7429520" cy="157161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1714488"/>
            <a:ext cx="3714776" cy="42148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Октябрь 2017 –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апрель 2018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На базе школы открыты две площадки Всероссийского синхронного турнира по интеллектуальным играм центра «Сириус» в возрастных категориях 5-6 и 7-8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кл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 Общий зачет для команд всей России.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Century Schoolbook" pitchFamily="18" charset="0"/>
              </a:rPr>
              <a:t> Команды 7А, 6Г, 5А классов – победители в своих возрастных категориях в  номинации «Эрудит-квартет» среди команд Республики Татарстан</a:t>
            </a:r>
          </a:p>
        </p:txBody>
      </p:sp>
      <p:pic>
        <p:nvPicPr>
          <p:cNvPr id="7" name="Picture 6" descr="http://lk.moskvasirius.ru/media/2_Diplom_Tsentav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896">
            <a:off x="3918304" y="4802771"/>
            <a:ext cx="1262570" cy="1785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http://lk.moskvasirius.ru/media/blagodarstvennoe-pismo-tsentavr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634216">
            <a:off x="3934946" y="2210046"/>
            <a:ext cx="1247681" cy="176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99412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Школьная экономическая компания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2816"/>
            <a:ext cx="4032448" cy="4752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900" dirty="0" smtClean="0">
                <a:solidFill>
                  <a:srgbClr val="002060"/>
                </a:solidFill>
              </a:rPr>
              <a:t>Школьная экономическая компания – это своеобразная игра в бизнес. Дети учатся планировать свою деятельность, распределять финансы, определять потенциальных клиентов, производить продукт и получать прибыль! Кроме того, это отличная возможность </a:t>
            </a:r>
            <a:r>
              <a:rPr lang="ru-RU" sz="1900" dirty="0" err="1" smtClean="0">
                <a:solidFill>
                  <a:srgbClr val="002060"/>
                </a:solidFill>
              </a:rPr>
              <a:t>командообразования</a:t>
            </a:r>
            <a:r>
              <a:rPr lang="ru-RU" sz="1900" dirty="0" smtClean="0">
                <a:solidFill>
                  <a:srgbClr val="002060"/>
                </a:solidFill>
              </a:rPr>
              <a:t>, умения преподнести себя и свой продукт, участие в республиканских, российский и международных конкурсах, а еще – помощь людям через благотворительные ярмарки.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Былинкина\Desktop\коллаж эконом компания для ГА\IMG_02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84784"/>
            <a:ext cx="4128459" cy="3096344"/>
          </a:xfrm>
          <a:prstGeom prst="rect">
            <a:avLst/>
          </a:prstGeom>
          <a:noFill/>
        </p:spPr>
      </p:pic>
      <p:pic>
        <p:nvPicPr>
          <p:cNvPr id="7" name="Picture 6" descr="C:\Users\Былинкина\Desktop\коллаж эконом компания для ГА\IMG_74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789040"/>
            <a:ext cx="3744416" cy="2808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</a:rPr>
              <a:t>Экономкомпания</a:t>
            </a:r>
            <a:r>
              <a:rPr lang="ru-RU" sz="4000" b="1" dirty="0" smtClean="0">
                <a:solidFill>
                  <a:schemeClr val="tx2"/>
                </a:solidFill>
              </a:rPr>
              <a:t> </a:t>
            </a:r>
            <a:r>
              <a:rPr lang="en-US" sz="4000" b="1" dirty="0" err="1">
                <a:solidFill>
                  <a:schemeClr val="tx2"/>
                </a:solidFill>
              </a:rPr>
              <a:t>M</a:t>
            </a:r>
            <a:r>
              <a:rPr lang="en-US" sz="4000" b="1" dirty="0" err="1" smtClean="0">
                <a:solidFill>
                  <a:schemeClr val="tx2"/>
                </a:solidFill>
              </a:rPr>
              <a:t>ikS</a:t>
            </a: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Былинкина\Desktop\коллаж эконом компания для ГА\IMG_15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772817"/>
            <a:ext cx="3168352" cy="2375428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3563888" y="1484784"/>
            <a:ext cx="5328592" cy="295232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С 2013 года школьной экономической компанией руководит </a:t>
            </a:r>
            <a:r>
              <a:rPr lang="ru-RU" dirty="0" err="1" smtClean="0">
                <a:solidFill>
                  <a:srgbClr val="002060"/>
                </a:solidFill>
              </a:rPr>
              <a:t>Валеева</a:t>
            </a:r>
            <a:r>
              <a:rPr lang="ru-RU" dirty="0" smtClean="0">
                <a:solidFill>
                  <a:srgbClr val="002060"/>
                </a:solidFill>
              </a:rPr>
              <a:t> А.Б. Участники компании были неоднократными финалистами и победителями республиканских и российских конкурсов, участниками благотворительных акций и ярмарок, делились опытом с учителями и сверстниками, посетили Москву, Ригу и Цюрих в качестве представителей РТ. </a:t>
            </a:r>
          </a:p>
          <a:p>
            <a:endParaRPr lang="ru-RU" dirty="0"/>
          </a:p>
        </p:txBody>
      </p:sp>
      <p:pic>
        <p:nvPicPr>
          <p:cNvPr id="1028" name="Picture 4" descr="C:\Users\Былинкина\Desktop\коллаж эконом компания для ГА\IMG_6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265712"/>
            <a:ext cx="3456384" cy="2592288"/>
          </a:xfrm>
          <a:prstGeom prst="rect">
            <a:avLst/>
          </a:prstGeom>
          <a:noFill/>
        </p:spPr>
      </p:pic>
      <p:pic>
        <p:nvPicPr>
          <p:cNvPr id="1029" name="Picture 5" descr="C:\Users\Былинкина\Desktop\коллаж эконом компания для ГА\IMG_70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15608" y="4211706"/>
            <a:ext cx="3528392" cy="2646294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Users\Былинкина\Desktop\коллаж эконом компания для ГА\IMG_60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4589748"/>
            <a:ext cx="3024336" cy="22682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</a:rPr>
              <a:t>Экономкомпания</a:t>
            </a:r>
            <a:r>
              <a:rPr lang="ru-RU" sz="4000" b="1" dirty="0" smtClean="0">
                <a:solidFill>
                  <a:schemeClr val="tx2"/>
                </a:solidFill>
              </a:rPr>
              <a:t> «</a:t>
            </a:r>
            <a:r>
              <a:rPr lang="en-US" sz="4000" b="1" dirty="0" smtClean="0">
                <a:solidFill>
                  <a:schemeClr val="tx2"/>
                </a:solidFill>
              </a:rPr>
              <a:t>Skills</a:t>
            </a:r>
            <a:r>
              <a:rPr lang="ru-RU" sz="4000" b="1" dirty="0" smtClean="0">
                <a:solidFill>
                  <a:schemeClr val="tx2"/>
                </a:solidFill>
              </a:rPr>
              <a:t>»</a:t>
            </a: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Былинкина\Desktop\коллаж эконом компания для ГА\CB9E2411-CCA8-4A6B-9DCB-1585AD88172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3388300"/>
            <a:ext cx="3528392" cy="34697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251520" y="1700808"/>
            <a:ext cx="4680520" cy="17281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В 2016 году </a:t>
            </a:r>
            <a:r>
              <a:rPr lang="ru-RU" dirty="0" err="1" smtClean="0">
                <a:solidFill>
                  <a:srgbClr val="002060"/>
                </a:solidFill>
              </a:rPr>
              <a:t>экономкомпания</a:t>
            </a:r>
            <a:r>
              <a:rPr lang="ru-RU" dirty="0" smtClean="0">
                <a:solidFill>
                  <a:srgbClr val="002060"/>
                </a:solidFill>
              </a:rPr>
              <a:t> участвовала в региональном экономическим Форуме с участием Президента РТ. В 2017 году компания стала победителем Республиканского слета в 3-х номинациях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1" name="Picture 3" descr="C:\Users\Былинкина\Desktop\коллаж эконом компания для ГА\IMG_1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556792"/>
            <a:ext cx="3826957" cy="2552580"/>
          </a:xfrm>
          <a:prstGeom prst="rect">
            <a:avLst/>
          </a:prstGeom>
          <a:noFill/>
        </p:spPr>
      </p:pic>
      <p:pic>
        <p:nvPicPr>
          <p:cNvPr id="2052" name="Picture 4" descr="C:\Users\Былинкина\Desktop\коллаж эконом компания для ГА\IMG_2329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572000" y="3657386"/>
            <a:ext cx="3347864" cy="3200614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Школьная экономическая компания «</a:t>
            </a:r>
            <a: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  <a:t>Stella</a:t>
            </a:r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5122912" cy="2332855"/>
          </a:xfrm>
        </p:spPr>
        <p:txBody>
          <a:bodyPr>
            <a:normAutofit fontScale="70000" lnSpcReduction="20000"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Цель компании: 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приобретение навыков самостоятельной экономической деятельности;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производство продукта, который бы удовлетворял потребностей населения в товарах предлагаемых школьной компанией;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приобретение навыков производства выбранной продукции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получение прибыли.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ВИДЕО\Desktop\Трэш\8@2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556792"/>
            <a:ext cx="2728108" cy="1545671"/>
          </a:xfrm>
          <a:prstGeom prst="rect">
            <a:avLst/>
          </a:prstGeom>
          <a:noFill/>
        </p:spPr>
      </p:pic>
      <p:pic>
        <p:nvPicPr>
          <p:cNvPr id="9" name="Рисунок 8" descr="C:\Users\ВИДЕО\Desktop\yP1EnoJeER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6163" y="3212976"/>
            <a:ext cx="2957837" cy="233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ВИДЕО\AppData\Local\Microsoft\Windows\Temporary Internet Files\Content.Word\IMG_664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05064"/>
            <a:ext cx="4648029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C:\Users\ВИДЕО\Desktop\yszOJIEQ64c.jpg"/>
          <p:cNvPicPr>
            <a:picLocks noGrp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4601095"/>
            <a:ext cx="3221182" cy="22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Результативность участия в смотрах, конкурсах, фестивалях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51520" y="1556791"/>
          <a:ext cx="8712968" cy="5327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362"/>
                <a:gridCol w="1250122"/>
                <a:gridCol w="2700300"/>
                <a:gridCol w="1656184"/>
              </a:tblGrid>
              <a:tr h="534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Название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Результат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ФИО учителя</a:t>
                      </a:r>
                    </a:p>
                  </a:txBody>
                  <a:tcPr marL="68580" marR="68580" marT="0" marB="0"/>
                </a:tc>
              </a:tr>
              <a:tr h="1317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Районный конкурс краеведов «Казань гостеприимная»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в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номинации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«Лучшая презентация»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 место в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номинации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«Пиар-компания»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 общее место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Черкес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С.В.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07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Республиканский олимпиадный центр. Очная командная олимпиада «Одна команда»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Диплом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степени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Хуснутдинова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Д.Р.</a:t>
                      </a:r>
                    </a:p>
                  </a:txBody>
                  <a:tcPr marL="68580" marR="68580" marT="0" marB="0"/>
                </a:tc>
              </a:tr>
              <a:tr h="10543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Всероссийский конкурс «Если бы я был президентом», номинация – эссе на тему: «Если бы я был Президентом – мои три первых указа»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Победитель 1 этапа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Камалеева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Т.И.</a:t>
                      </a:r>
                    </a:p>
                  </a:txBody>
                  <a:tcPr marL="68580" marR="68580" marT="0" marB="0"/>
                </a:tc>
              </a:tr>
              <a:tr h="5345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Районный этап конкурса «Ученик года – 2018» среди учащихся 4-х классов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Камалеева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Т.И.</a:t>
                      </a:r>
                    </a:p>
                  </a:txBody>
                  <a:tcPr marL="68580" marR="68580" marT="0" marB="0"/>
                </a:tc>
              </a:tr>
              <a:tr h="5345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Городской конкурс «Самый дружный класс»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Участие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Новикова О.Е.</a:t>
                      </a:r>
                    </a:p>
                  </a:txBody>
                  <a:tcPr marL="68580" marR="68580" marT="0" marB="0"/>
                </a:tc>
              </a:tr>
              <a:tr h="534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Районный тур городского конкурса «Юный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казанец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Загидуллина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Ю.В.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47664" cy="1567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Результативность участия в спортивных соревнованиях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51520" y="1772816"/>
          <a:ext cx="8712968" cy="475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1296144"/>
                <a:gridCol w="2664296"/>
                <a:gridCol w="1800200"/>
              </a:tblGrid>
              <a:tr h="587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Название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Результат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ФИО учителя</a:t>
                      </a:r>
                    </a:p>
                  </a:txBody>
                  <a:tcPr marL="68580" marR="68580" marT="0" marB="0"/>
                </a:tc>
              </a:tr>
              <a:tr h="1192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 «Осенний кросс»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</a:t>
                      </a: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команда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юношей и девушек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Давлетшин Р.А.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 Зарипов З.З.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Симонова Е.А.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Стариков А.И.</a:t>
                      </a:r>
                    </a:p>
                  </a:txBody>
                  <a:tcPr marL="68580" marR="68580" marT="0" marB="0"/>
                </a:tc>
              </a:tr>
              <a:tr h="11927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Городские соревнования «Осенний кросс»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 место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Зарипов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З.З.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Симонова Е.А.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Стариков А.И.</a:t>
                      </a:r>
                    </a:p>
                  </a:txBody>
                  <a:tcPr marL="68580" marR="68580" marT="0" marB="0"/>
                </a:tc>
              </a:tr>
              <a:tr h="11927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«Лыжные гонки»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</a:t>
                      </a: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команда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юношей и девушек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Зарипов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З.З.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Симонова Е.А.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Стариков А.И.</a:t>
                      </a:r>
                    </a:p>
                  </a:txBody>
                  <a:tcPr marL="68580" marR="68580" marT="0" marB="0"/>
                </a:tc>
              </a:tr>
              <a:tr h="587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Районный этап игр в хоккей «Золотая шайба»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старшая 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 место средняя группа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Результативность участия в спортивных соревнованиях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51520" y="1772816"/>
          <a:ext cx="8712968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1332148"/>
                <a:gridCol w="2841186"/>
                <a:gridCol w="1515298"/>
              </a:tblGrid>
              <a:tr h="851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Название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Результат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ФИО учителя</a:t>
                      </a:r>
                    </a:p>
                  </a:txBody>
                  <a:tcPr marL="68580" marR="68580" marT="0" marB="0"/>
                </a:tc>
              </a:tr>
              <a:tr h="8481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Городской этап игр в хоккей «Золотая шайба»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 место средняя 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 место старшая группа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</a:txBody>
                  <a:tcPr marL="68580" marR="68580" marT="0" marB="0"/>
                </a:tc>
              </a:tr>
              <a:tr h="8481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Районный чемпионат по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футболу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 место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Стариков А.И.</a:t>
                      </a:r>
                    </a:p>
                  </a:txBody>
                  <a:tcPr marL="68580" marR="68580" marT="0" marB="0"/>
                </a:tc>
              </a:tr>
              <a:tr h="6797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по баскетболу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Зарипов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З.З.</a:t>
                      </a:r>
                    </a:p>
                  </a:txBody>
                  <a:tcPr marL="68580" marR="68580" marT="0" marB="0"/>
                </a:tc>
              </a:tr>
              <a:tr h="6023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по шахматам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личное Кузнецова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Д.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Симонова Е.А.</a:t>
                      </a:r>
                    </a:p>
                  </a:txBody>
                  <a:tcPr marL="68580" marR="68580" marT="0" marB="0"/>
                </a:tc>
              </a:tr>
              <a:tr h="8511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по волейболу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 место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девушки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 место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юноши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Зарипов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З.З. Стариков А.И.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Результативность участия в спортивных соревнованиях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51520" y="1772816"/>
          <a:ext cx="8712968" cy="4824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362"/>
                <a:gridCol w="1250122"/>
                <a:gridCol w="2841186"/>
                <a:gridCol w="1515298"/>
              </a:tblGrid>
              <a:tr h="8952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Название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Результат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ФИО учителя</a:t>
                      </a:r>
                    </a:p>
                  </a:txBody>
                  <a:tcPr marL="68580" marR="68580" marT="0" marB="0"/>
                </a:tc>
              </a:tr>
              <a:tr h="8921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Районная спартакиада по военно-прикладным видам спорта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12 место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Константинов А.И.</a:t>
                      </a:r>
                    </a:p>
                  </a:txBody>
                  <a:tcPr marL="68580" marR="68580" marT="0" marB="0"/>
                </a:tc>
              </a:tr>
              <a:tr h="8921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Всероссийску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турнир по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финболу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Степанищева О.В.</a:t>
                      </a:r>
                    </a:p>
                  </a:txBody>
                  <a:tcPr marL="68580" marR="68580" marT="0" marB="0"/>
                </a:tc>
              </a:tr>
              <a:tr h="714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по футболу «Кожаный мяч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средняя группа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 место младшая группа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</a:txBody>
                  <a:tcPr marL="68580" marR="68580" marT="0" marB="0"/>
                </a:tc>
              </a:tr>
              <a:tr h="714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Районные соревнования по плаванию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юноши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 место девушки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</a:txBody>
                  <a:tcPr marL="68580" marR="68580" marT="0" marB="0"/>
                </a:tc>
              </a:tr>
              <a:tr h="714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Городские соревнования по плаванию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 место юноши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Давлетшин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Р.А.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BIBLIOTEKA\Biblioteka\Для Ивановой\Публичный доклад 218\таблица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10084" b="7103"/>
          <a:stretch>
            <a:fillRect/>
          </a:stretch>
        </p:blipFill>
        <p:spPr bwMode="auto">
          <a:xfrm>
            <a:off x="251520" y="1196752"/>
            <a:ext cx="8712968" cy="56612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Методическая работа</a:t>
            </a: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Инновационная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86116" y="1600201"/>
            <a:ext cx="5286412" cy="2114552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000" i="1" u="sng" dirty="0" smtClean="0"/>
              <a:t>Тема инновационной деятельности </a:t>
            </a:r>
            <a:endParaRPr lang="ru-RU" sz="4000" dirty="0" smtClean="0"/>
          </a:p>
          <a:p>
            <a:r>
              <a:rPr lang="ru-RU" sz="4000" dirty="0" smtClean="0"/>
              <a:t>«Проектирование и внедрение современных инструментов оценки качества </a:t>
            </a:r>
            <a:r>
              <a:rPr lang="ru-RU" sz="4000" dirty="0" err="1" smtClean="0"/>
              <a:t>обученности</a:t>
            </a:r>
            <a:r>
              <a:rPr lang="ru-RU" sz="4000" dirty="0" smtClean="0"/>
              <a:t> обучающихся по лингвистическим дисциплинам»</a:t>
            </a:r>
          </a:p>
          <a:p>
            <a:pPr>
              <a:buNone/>
            </a:pPr>
            <a:r>
              <a:rPr lang="ru-RU" sz="4000" i="1" u="sng" dirty="0" smtClean="0"/>
              <a:t>Информация о научном консультанте </a:t>
            </a:r>
            <a:endParaRPr lang="ru-RU" sz="4000" dirty="0" smtClean="0"/>
          </a:p>
          <a:p>
            <a:r>
              <a:rPr lang="ru-RU" sz="4000" dirty="0" smtClean="0"/>
              <a:t>Сигал Наталья Германовна, доцент кафедры иностранных языков для естественно научного направления отделения Высшей школы иностранных языков и перевода </a:t>
            </a:r>
            <a:r>
              <a:rPr lang="ru-RU" sz="4000" dirty="0" err="1" smtClean="0"/>
              <a:t>ИМОИиВ</a:t>
            </a:r>
            <a:r>
              <a:rPr lang="ru-RU" sz="4000" dirty="0" smtClean="0"/>
              <a:t> КФУ, к.п.н.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3857628"/>
            <a:ext cx="5643602" cy="2857520"/>
          </a:xfrm>
        </p:spPr>
        <p:txBody>
          <a:bodyPr>
            <a:normAutofit fontScale="40000" lnSpcReduction="20000"/>
          </a:bodyPr>
          <a:lstStyle/>
          <a:p>
            <a:pPr fontAlgn="base">
              <a:buNone/>
            </a:pPr>
            <a:r>
              <a:rPr lang="ru-RU" sz="3000" i="1" u="sng" dirty="0" smtClean="0"/>
              <a:t>Цель и задачи</a:t>
            </a:r>
            <a:endParaRPr lang="ru-RU" sz="3000" dirty="0" smtClean="0"/>
          </a:p>
          <a:p>
            <a:pPr fontAlgn="base"/>
            <a:r>
              <a:rPr lang="ru-RU" sz="3000" dirty="0" smtClean="0"/>
              <a:t>Создание республиканской Интернет -площадки для выработки единых подходов к оцениванию, обучения педагогов, обмена опытом и совместного решения задач развития образования.</a:t>
            </a:r>
          </a:p>
          <a:p>
            <a:pPr lvl="0" fontAlgn="base"/>
            <a:r>
              <a:rPr lang="ru-RU" sz="3000" dirty="0" smtClean="0"/>
              <a:t>Апробация и внедрение  разработанных инструментов оценки качества и контрольно- оценочных процедур.</a:t>
            </a:r>
          </a:p>
          <a:p>
            <a:pPr lvl="0"/>
            <a:r>
              <a:rPr lang="ru-RU" sz="3000" dirty="0" smtClean="0"/>
              <a:t>Апробация критериев контрольно - оценочной деятельности учителя в соответствии с профессиональными стандартами педагога.</a:t>
            </a:r>
          </a:p>
          <a:p>
            <a:pPr lvl="0"/>
            <a:r>
              <a:rPr lang="ru-RU" sz="3000" dirty="0" smtClean="0"/>
              <a:t>Создание методических рекомендаций по единым подходам к контролю и оцениванию обучающихся</a:t>
            </a:r>
          </a:p>
          <a:p>
            <a:pPr lvl="0" fontAlgn="base"/>
            <a:r>
              <a:rPr lang="ru-RU" sz="3000" dirty="0" smtClean="0"/>
              <a:t>Организация </a:t>
            </a:r>
            <a:r>
              <a:rPr lang="ru-RU" sz="3000" dirty="0" err="1" smtClean="0"/>
              <a:t>вебинаров</a:t>
            </a:r>
            <a:r>
              <a:rPr lang="ru-RU" sz="3000" dirty="0" smtClean="0"/>
              <a:t> по проблеме с приглашением ведущих специалистов республики </a:t>
            </a:r>
          </a:p>
          <a:p>
            <a:pPr lvl="0" fontAlgn="base"/>
            <a:r>
              <a:rPr lang="ru-RU" sz="3000" dirty="0" smtClean="0"/>
              <a:t>Создание форума для обсуждения задач развития образования</a:t>
            </a:r>
          </a:p>
          <a:p>
            <a:pPr lvl="0" fontAlgn="base"/>
            <a:r>
              <a:rPr lang="ru-RU" sz="3000" dirty="0" smtClean="0"/>
              <a:t>Создание кодификаторов для </a:t>
            </a:r>
            <a:r>
              <a:rPr lang="ru-RU" sz="3000" dirty="0" err="1" smtClean="0"/>
              <a:t>внутришкольного</a:t>
            </a:r>
            <a:r>
              <a:rPr lang="ru-RU" sz="3000" dirty="0" smtClean="0"/>
              <a:t> мониторинга по ступеням образования по лингвистическим дисциплинам.</a:t>
            </a:r>
          </a:p>
          <a:p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\\Biblioteka\biblioteka\Чабак\Фото 15.04.14\IMG_06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1714488"/>
            <a:ext cx="2762270" cy="2071702"/>
          </a:xfrm>
          <a:prstGeom prst="rect">
            <a:avLst/>
          </a:prstGeom>
          <a:noFill/>
        </p:spPr>
      </p:pic>
      <p:pic>
        <p:nvPicPr>
          <p:cNvPr id="10" name="Picture 2" descr="\\Biblioteka\biblioteka\Чабак\Чабак\IMG_02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4286256"/>
            <a:ext cx="3138510" cy="235388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Инновационная деятельность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714488"/>
            <a:ext cx="5929354" cy="441167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u="sng" dirty="0" smtClean="0"/>
              <a:t>Учебно-методическое обеспечение:</a:t>
            </a:r>
            <a:r>
              <a:rPr lang="ru-RU" sz="6400" dirty="0" smtClean="0"/>
              <a:t> </a:t>
            </a:r>
          </a:p>
          <a:p>
            <a:pPr lvl="0"/>
            <a:r>
              <a:rPr lang="ru-RU" sz="6400" dirty="0" smtClean="0"/>
              <a:t>Школа – участник </a:t>
            </a:r>
            <a:r>
              <a:rPr lang="ru-RU" sz="6400" dirty="0" err="1" smtClean="0"/>
              <a:t>пилотного</a:t>
            </a:r>
            <a:r>
              <a:rPr lang="ru-RU" sz="6400" dirty="0" smtClean="0"/>
              <a:t> проекта «Внедрение Федерального образовательного стандарта в основной школе». В настоящее время в опережающем режиме реализуется ФГОС СОО в 10 классе. </a:t>
            </a:r>
          </a:p>
          <a:p>
            <a:pPr lvl="0"/>
            <a:r>
              <a:rPr lang="ru-RU" sz="6400" dirty="0" smtClean="0"/>
              <a:t>Школа является </a:t>
            </a:r>
            <a:r>
              <a:rPr lang="ru-RU" sz="6400" dirty="0" err="1" smtClean="0"/>
              <a:t>стажировочной</a:t>
            </a:r>
            <a:r>
              <a:rPr lang="ru-RU" sz="6400" dirty="0" smtClean="0"/>
              <a:t> площадкой ИРО РТ по направлению: «Реализация требований ФГОС ОО в образовательном и воспитательном пространстве предметной области «Иностранный язык»</a:t>
            </a:r>
          </a:p>
          <a:p>
            <a:pPr lvl="0"/>
            <a:r>
              <a:rPr lang="ru-RU" sz="6400" dirty="0" smtClean="0"/>
              <a:t>За 2017-2018 учебный год в школе было проведено 5 семинаров по английскому языку Республиканского, городского и районного уровней. </a:t>
            </a:r>
          </a:p>
          <a:p>
            <a:r>
              <a:rPr lang="ru-RU" sz="6400" dirty="0" smtClean="0"/>
              <a:t>С февраля 2011 г. школа стала активным участником международного проекта «Обучение для будущего» Ассоциированных школ ЮНЕСКО. Постоянными партнерами программы стали такие учебные заведения, как школа –лицей «</a:t>
            </a:r>
            <a:r>
              <a:rPr lang="ru-RU" sz="6400" dirty="0" err="1" smtClean="0"/>
              <a:t>Достар</a:t>
            </a:r>
            <a:r>
              <a:rPr lang="ru-RU" sz="6400" dirty="0" smtClean="0"/>
              <a:t>» </a:t>
            </a:r>
            <a:r>
              <a:rPr lang="ru-RU" sz="6400" dirty="0" err="1" smtClean="0"/>
              <a:t>г.Алматы</a:t>
            </a:r>
            <a:r>
              <a:rPr lang="ru-RU" sz="6400" dirty="0" smtClean="0"/>
              <a:t>, Казахстан; школа им. Ю.Чкалова г.Нарын, Киргизия, гимназия </a:t>
            </a:r>
            <a:r>
              <a:rPr lang="ru-RU" sz="6400" dirty="0" err="1" smtClean="0"/>
              <a:t>г.Сморгань</a:t>
            </a:r>
            <a:r>
              <a:rPr lang="ru-RU" sz="6400" dirty="0" smtClean="0"/>
              <a:t>, Беларусь. Ежегодно проходят видеоконференции между школьниками, и учителями этих школ, во время которых обсуждаются вопросы культуры и образования в разных странах, проводятся встречи на английском языке. 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Biblioteka\biblioteka\КАФЕДРА АНГЛИЙСКОГО ЯЗЫКА\архив\Видеоконференция Англ.яз 2013\IMG_0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571612"/>
            <a:ext cx="2762269" cy="2071702"/>
          </a:xfrm>
          <a:prstGeom prst="rect">
            <a:avLst/>
          </a:prstGeom>
          <a:noFill/>
        </p:spPr>
      </p:pic>
      <p:pic>
        <p:nvPicPr>
          <p:cNvPr id="1028" name="Рисунок 2" descr="9bfor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872248"/>
            <a:ext cx="2723390" cy="244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500042"/>
            <a:ext cx="7043758" cy="28575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Профессиональное развитие педагогов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282" y="1214423"/>
          <a:ext cx="8786874" cy="5328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784"/>
                <a:gridCol w="1214446"/>
                <a:gridCol w="1071570"/>
                <a:gridCol w="1643074"/>
              </a:tblGrid>
              <a:tr h="553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Тема семинара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Сроки проведения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Уровень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Ответственный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91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в рамках курсов повышения квалификации учителей английского языка «Контроль и оценивание в современной школе в условиях реализации ФГОС»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 сентября 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Гарипова Ж.Н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5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«Особенности организации образовательного процесса в условиях реализации ФГОС начального, основного общего и среднего  образования» в рамках курсов повышения квалификации учителей английского языка «Инновационные технологии в образовательном пространстве школы в рамках предмета «Иностранный язык»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23-25 сентября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Гарипова Ж.Н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34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«Достижение личностных,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метапредметных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и предметных результатов образования на уроках математики в условиях реализации ФГОС» в рамках  курсов повышения квалификации учителей  математического и естественнонаучного направлений.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 октября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Палькевич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Е.Л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34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в рамках курсов повышения квалификации учителей татарского языка и татарской литературы «Формирование коммуникативной компетенции учащихся в процессе обучения  татарскому языку в русскоязычных группах»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 октября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Акашина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Н.М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НО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60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 «Углублённое изучение русского языка в системе развивающего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обучения»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рамках  курсов повышения квалификации педагогических работников, реализующих программы основного общего  образования по русскому языку и литературе "Работа с одаренными школьниками: подготовка учащихся к олимпиадам по русскому языку, углубленный курс русского языка (в условиях внедрения ФГОС ОО)"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13 октября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Былинкина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И.А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214289"/>
          <a:ext cx="8643998" cy="6363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0"/>
                <a:gridCol w="1285884"/>
                <a:gridCol w="928694"/>
                <a:gridCol w="1428760"/>
              </a:tblGrid>
              <a:tr h="559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Тема семинара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Сроки проведения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Уровень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Ответственный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71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 «Углублённое изучение русского языка в системе развивающего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обучения»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рамках  курсов повышения квалификации педагогических работников, реализующих программы основного общего  образования по русскому языку и литературе "Работа с одаренными школьниками: подготовка учащихся к олимпиадам по русскому языку, углубленный курс русского языка (в условиях внедрения ФГОС ОО)"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 ноября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Былинкина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И.А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в рамках курсов повышения квалификации учителей английского языка «Контроль и оценивание в современной школе в условиях реализации ФГОС»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 ноября 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Гарипова Ж.Н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Консалтинговый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центр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учителей истории «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Проблемы подготовки обучающихся к решению заданий части 2 по обществознанию. Изучение новых критериев оценивания заданий 28, 29»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27 ноября 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Нургалиева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Л.П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учитель истории и обществознания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8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по проблеме «Методика преподавания  русского языка и литературы  в условиях ФГОС ОО» в рамках реализации  программы профессиональной переподготовки учителей татарского языка и литературы по направлению «Русский язык и литература»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29-31 января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Былинкина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И.А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14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«Инновационные технологии в образовательном пространстве школы в рамках предмета «Иностранный язык» в рамках курсов повышения квалификации учителей английского языка по теме «Особенности организации образовательного процесса,  инновационные технологии в обучении английскому языку  в условиях реализации ФГОС начального, основного общего и среднего  образования»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31 января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Гарипова Ж.Н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9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по проблеме </a:t>
                      </a:r>
                      <a:r>
                        <a:rPr lang="ru-RU" sz="1200" spc="-5" dirty="0">
                          <a:latin typeface="Times New Roman"/>
                          <a:ea typeface="Times New Roman"/>
                          <a:cs typeface="Times New Roman"/>
                        </a:rPr>
                        <a:t>«Дидактика современного урока в условиях реализации ФГОС»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слушателей программы курсов повышения квалификации учителей естественно-математического цикла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 февраля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Палькевич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Е.Л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683567" cy="692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214289"/>
          <a:ext cx="8643998" cy="6215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0"/>
                <a:gridCol w="1285884"/>
                <a:gridCol w="928694"/>
                <a:gridCol w="1428760"/>
              </a:tblGrid>
              <a:tr h="704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Тема семинара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Сроки проведения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Уровень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Ответственный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2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«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Системно-деятельностный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подход в обучении английскому языку   в условиях реализации ФГОС основного общего образования»; совершенствование качества подготовки обучающихся к государственной итоговой аттестации по английскому языку в рамках курсов повышения квалификации учителей английского языка по теме «Особенности организации образовательного процесса,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системно-деятельностный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подход в обучении английскому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языку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условиях реализации ФГОС начального, основного общего и среднего  образования»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 февраля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Гарипова Ж.Н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0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Стажировка по проблеме «Педагогические приемы и средства формирования контрольно-оценочной деятельности в начальной школе» слушателей программы курсов повышения квалификации учителей начальных классов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20-21 февраля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Галиуллина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Г.И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05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Всероссийский научно-образовательный семинар «Духовно-нравственное просвещение и возрождение культурно-исторических и педагогических традиций в системе образования России и Татарстана»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27 марта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Иванова Г.А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директор школы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16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Стажировка «Углублённое изучение русского языка и литературы в системе развивающего обучения» в рамках  курсов повышения квалификации педагогических работников, реализующих программы основного общего  образования по русскому языку и литературе "Работа с одаренными школьниками: подготовка учащихся к олимпиадам по русскому языку, углубленный курс русского языка (в условиях внедрения ФГОС ОО)"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29 марта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Былинкина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И.А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., зам. директора по УР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827583" cy="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Анализ результатов финансово-хозяйственной деятельности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844823"/>
          <a:ext cx="8229600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556"/>
                <a:gridCol w="2718044"/>
              </a:tblGrid>
              <a:tr h="100530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Поступило из бюджета РТ</a:t>
                      </a:r>
                      <a:endParaRPr lang="ru-RU" sz="2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57455">
                <a:tc>
                  <a:txBody>
                    <a:bodyPr/>
                    <a:lstStyle/>
                    <a:p>
                      <a:r>
                        <a:rPr lang="ru-RU" sz="2400" b="1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Поступление финансовых средств в 2017 г.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51 842 618,88 руб.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426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за </a:t>
                      </a:r>
                      <a:r>
                        <a:rPr lang="ru-RU" sz="24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счет субсидий на выполнение государственного задания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46 540 321,19 </a:t>
                      </a: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9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за </a:t>
                      </a:r>
                      <a:r>
                        <a:rPr lang="ru-RU" sz="24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счет субсидий на иные цели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1 422 328,06 </a:t>
                      </a:r>
                      <a:r>
                        <a:rPr lang="ru-RU" sz="2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93978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Использовано финансовых средств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475655" cy="149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484786"/>
          <a:ext cx="8678198" cy="5203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1296144"/>
                <a:gridCol w="4573742"/>
              </a:tblGrid>
              <a:tr h="611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оплату труда, прочие выплаты и начисления по оплате труда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41312457,55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Начисления на заработную плату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9582459,43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коммунальные услуги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2700610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теплоэнергию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 электроэнергию, водоснабжение и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водоотведение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услуги связи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31708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интернет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79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Услуги по содержанию имущества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402102,99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заключены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договоры на вывоз ТБО, дератизацию, аварийное обслуживание, обслуживание систем безопасности, обслуживание технологического кухонного оборудования, обслуживание узлов учета тепловой энергии, заправку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огнетушителей,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обслуживание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системы видеонаблюдения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Прочие работы и услуги      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53442,80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подписка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 участие в семинарах,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заправка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картриджей, комплексное обслуживание компьютерного оборудования.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Прочие расходы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33900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подарочной и сувенирной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продукции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0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Обрезка деревьев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10000,03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5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Увеличение стоимости основных средств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60894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оборудования, мебели, техники, хозяйственного  инвентаря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5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Увеличение стоимости материальных запасов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142440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медикаментов, канцелярских, хозяйственных товаров.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Увеличение стоимости основных средств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60894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оборудования, мебели, техники, хозяйственного  инвентаря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Внебюджетное финансирование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Получаемые МБОУ «Школа №9» средства от оказания платных образовательных услуг являются важным источником финансирования школы. Эти средства идут на укрепление материально – технической и учебной базы школы, а также на заработную плату  педагогов.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endParaRPr lang="ru-RU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5"/>
          <p:cNvGraphicFramePr>
            <a:graphicFrameLocks/>
          </p:cNvGraphicFramePr>
          <p:nvPr/>
        </p:nvGraphicFramePr>
        <p:xfrm>
          <a:off x="571472" y="3861048"/>
          <a:ext cx="8229600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222"/>
                <a:gridCol w="3300378"/>
              </a:tblGrid>
              <a:tr h="73079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Поступило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61515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 счет дополнительных платных образовательных услуг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3 764 859 руб.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683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§"/>
                      </a:pP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добровольная помощь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372 350 руб.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7200800" cy="85010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Анализ результатов финансово-хозяйственной деятельности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606190" cy="51571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 счет средств, полученных от оказания платных дополнительных образовательных услуг и добровольных взносов были приобретены: </a:t>
            </a: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проекторы в количестве 7 шт.;</a:t>
            </a: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мониторы в количестве 3шт.;</a:t>
            </a: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муфельная печь;</a:t>
            </a: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медикаменты; </a:t>
            </a: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портьеры.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Своевременно приобретается уборочный инвентарь, моющие дезинфицирующие средства в соответствии с требованиями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Роспотребнадзора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Проводятся работы по обслуживанию и эксплуатации технологического оснащения в соответствии с требованиями технического надзора, работы по замене, поверке счетчиков и трансформаторов тока электрической энергии в соответствии со сроками. 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Затраты на освещение  (лампы, услуги по освещению) 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Установка электросчетчика – каб.203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Замена автоматических выключателей дифференциального тока – каб.101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Замена светильников – каб.105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Замена светильников – актовый зал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Замена трансформаторов тока –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электрощитовая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(школы, столовой)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200800" cy="135416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Приоритетные направления развития и совершенствования </a:t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учебно-воспитательного процесса</a:t>
            </a:r>
            <a:endParaRPr lang="ru-RU" sz="32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47664" cy="1567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251520" y="1844824"/>
            <a:ext cx="8640960" cy="482453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Развитие  системы углубленного изучения английского языка в соответствии с требованиями стандарта достижения языковых компетенций.</a:t>
            </a:r>
          </a:p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Реализация новых стандартов и технологий образования в связи с внедрением ФГОС в 1-10 классах.</a:t>
            </a:r>
          </a:p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Развитие  системы методической работы, повышения квалификации педагогов.</a:t>
            </a:r>
          </a:p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Обеспечение стабильно высокого качества знаний обучающихся; поддержка мотивации учения; подготовка к самостоятельной жизни через социализацию.</a:t>
            </a:r>
          </a:p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Развитие и совершенствование системы </a:t>
            </a:r>
            <a:r>
              <a:rPr lang="ru-RU" sz="3000" b="1" dirty="0" err="1" smtClean="0">
                <a:solidFill>
                  <a:schemeClr val="tx2">
                    <a:lumMod val="50000"/>
                  </a:schemeClr>
                </a:solidFill>
              </a:rPr>
              <a:t>предпрофильного</a:t>
            </a: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 и профильного обучения через создание условий для расширения элективных курсов,  предметов, изучаемых на профильном уровне. </a:t>
            </a:r>
          </a:p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Продолжение работы по сохранению и укреплению здоровья всех участников образовательного процесса, дальнейшее развитие и совершенствование </a:t>
            </a:r>
            <a:r>
              <a:rPr lang="ru-RU" sz="3000" b="1" dirty="0" err="1" smtClean="0">
                <a:solidFill>
                  <a:schemeClr val="tx2">
                    <a:lumMod val="50000"/>
                  </a:schemeClr>
                </a:solidFill>
              </a:rPr>
              <a:t>здоровьесберегающей</a:t>
            </a: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 среды.</a:t>
            </a:r>
          </a:p>
          <a:p>
            <a:pPr lvl="0"/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Развитие информационно-коммуникативных  компетенций  учащихся и педагогов, навыков учебной исследовательской деятельности, обобщение достижений через </a:t>
            </a:r>
            <a:r>
              <a:rPr lang="ru-RU" sz="3000" b="1" dirty="0" err="1" smtClean="0">
                <a:solidFill>
                  <a:schemeClr val="tx2">
                    <a:lumMod val="50000"/>
                  </a:schemeClr>
                </a:solidFill>
              </a:rPr>
              <a:t>портфолио</a:t>
            </a: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/>
            </a:r>
            <a:br>
              <a:rPr lang="ru-RU" sz="4000" b="1" dirty="0" smtClean="0">
                <a:solidFill>
                  <a:schemeClr val="tx2"/>
                </a:solidFill>
              </a:rPr>
            </a:br>
            <a:r>
              <a:rPr lang="ru-RU" sz="4000" b="1" dirty="0" smtClean="0">
                <a:solidFill>
                  <a:schemeClr val="tx2"/>
                </a:solidFill>
              </a:rPr>
              <a:t>Уровень удовлетворенности образовательным процессом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643050"/>
            <a:ext cx="857256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Содержимое 10"/>
          <p:cNvGraphicFramePr>
            <a:graphicFrameLocks noGrp="1"/>
          </p:cNvGraphicFramePr>
          <p:nvPr>
            <p:ph sz="quarter" idx="4"/>
          </p:nvPr>
        </p:nvGraphicFramePr>
        <p:xfrm>
          <a:off x="285720" y="4500570"/>
          <a:ext cx="8429685" cy="2214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2728932"/>
                <a:gridCol w="1685937"/>
                <a:gridCol w="1685937"/>
                <a:gridCol w="1685937"/>
              </a:tblGrid>
              <a:tr h="3081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Вопросы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Согласен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Трудно сказать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согласен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5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Коллектив, в котором учится наш ребенок, можно назвать дружным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751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165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35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 среде своих одноклассников наш ребенок чувствует себя комфортно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819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99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35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Педагоги проявляют доброжелательное отношение к нашему ребенку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883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Уровень удовлетворенности образовательным процессом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142843" y="1785935"/>
          <a:ext cx="8643997" cy="4929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255"/>
                <a:gridCol w="4003238"/>
                <a:gridCol w="1482681"/>
                <a:gridCol w="1556815"/>
                <a:gridCol w="1112008"/>
              </a:tblGrid>
              <a:tr h="4107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Вопросы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Согласен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Трудно сказать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согласен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 классе, где учится  наш ребенок, хороший  классный руководитель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895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Педагоги справедливо оценивают достижения в учебе нашего ребенка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722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Наш ребенок не перегружен учебными занятиями и домашними заданиями.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674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215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Учителя учитывают индивидуальные особенности нашего ребенка.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513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329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108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учебном заведении проводятся мероприятия, которые полезны и интересны нашему ребенку.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694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185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учебном заведении работают различные кружки, клубы, секции, где может заниматься наш ребенок.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605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218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127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Педагоги дают нашему ребенку глубокие и прочные знания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745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183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 учебном заведении заботятся о физическом развитии и здоровье нашего ребенка.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720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187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Учебное заведение способствует формированию достойного поведения нашего ребенка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788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133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и педагоги создают условия для проявления и развития способностей нашего ребенка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727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195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Учебное заведение по-настоящему готовит нашего ребенка к самостоятельной жизни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551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Arial CYR"/>
                          <a:ea typeface="Times New Roman"/>
                          <a:cs typeface="Times New Roman"/>
                        </a:rPr>
                        <a:t>325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74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643042" cy="166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2378</TotalTime>
  <Words>7257</Words>
  <Application>Microsoft Office PowerPoint</Application>
  <PresentationFormat>Экран (4:3)</PresentationFormat>
  <Paragraphs>2022</Paragraphs>
  <Slides>92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93" baseType="lpstr">
      <vt:lpstr>Тема Office</vt:lpstr>
      <vt:lpstr> Публичный доклад  «Итоги деятельности муниципального бюджетного общеобразовательного учреждения  «Средняя общеобразовательная школа №9  с углубленным изучением английского языка»  Ново – Савиновского района города Казани  Республики Татарстан  за 2017 год»      </vt:lpstr>
      <vt:lpstr>Общая характеристика школы</vt:lpstr>
      <vt:lpstr>Общая характеристика школы</vt:lpstr>
      <vt:lpstr>Общая характеристика школы</vt:lpstr>
      <vt:lpstr>Общая характеристика школы</vt:lpstr>
      <vt:lpstr>Общая характеристика школы</vt:lpstr>
      <vt:lpstr>Кадровое обеспечение</vt:lpstr>
      <vt:lpstr>Кадровое обеспечение</vt:lpstr>
      <vt:lpstr>Кадровое обеспечение</vt:lpstr>
      <vt:lpstr>Кадровое обеспечение</vt:lpstr>
      <vt:lpstr>Кадровое обеспечение</vt:lpstr>
      <vt:lpstr>Кадровое обеспечение</vt:lpstr>
      <vt:lpstr>Кадровое обеспечение</vt:lpstr>
      <vt:lpstr>Кадровое обеспечение</vt:lpstr>
      <vt:lpstr>Кадровое обеспечение</vt:lpstr>
      <vt:lpstr>Конкурс «Учитель года»</vt:lpstr>
      <vt:lpstr>Кадровое обеспечение Эксперты ЕГЭ и ОГЭ</vt:lpstr>
      <vt:lpstr> Кадровое обеспечение Эксперты ЕГЭ и ОГЭ </vt:lpstr>
      <vt:lpstr>Обеспечение безопасности</vt:lpstr>
      <vt:lpstr>Материально-техническое обеспечение</vt:lpstr>
      <vt:lpstr>Обеспеченность учебной, учебно-методической и художественной литературой</vt:lpstr>
      <vt:lpstr>Меры по сохранению здоровья обучающихся</vt:lpstr>
      <vt:lpstr>Питание обучающихся</vt:lpstr>
      <vt:lpstr>Структура ОУ</vt:lpstr>
      <vt:lpstr>Контингент ОУ</vt:lpstr>
      <vt:lpstr>Трудоустройство выпускников </vt:lpstr>
      <vt:lpstr>Программа развития школы  «Создание условий для формирования школы творческой самореализации, развития учебных и педагогических компетенций»</vt:lpstr>
      <vt:lpstr>Начальное образование</vt:lpstr>
      <vt:lpstr>Начальное образование</vt:lpstr>
      <vt:lpstr>Начальное образование</vt:lpstr>
      <vt:lpstr>   Начальное образование Проектная деятельность   </vt:lpstr>
      <vt:lpstr>Английский язык</vt:lpstr>
      <vt:lpstr>Английский язык</vt:lpstr>
      <vt:lpstr>Английский язык</vt:lpstr>
      <vt:lpstr>Английский язык Внешняя экспертиза</vt:lpstr>
      <vt:lpstr>Предпрофильная подготовка 9 класс</vt:lpstr>
      <vt:lpstr>Профильное обучение</vt:lpstr>
      <vt:lpstr>Национальное образование</vt:lpstr>
      <vt:lpstr> Национальное образование Милли мәгариф </vt:lpstr>
      <vt:lpstr>“Өмет ” үзәгенең  сыйныфтан тыш  уздырыла торган чаралары </vt:lpstr>
      <vt:lpstr>Результаты образования</vt:lpstr>
      <vt:lpstr>Результаты образования</vt:lpstr>
      <vt:lpstr>Результаты образования</vt:lpstr>
      <vt:lpstr>Результаты образования</vt:lpstr>
      <vt:lpstr>Результаты образования</vt:lpstr>
      <vt:lpstr>Результаты образования</vt:lpstr>
      <vt:lpstr>Результаты образования </vt:lpstr>
      <vt:lpstr>Олимпиадная деятельность</vt:lpstr>
      <vt:lpstr>Олимпиадная деятельность</vt:lpstr>
      <vt:lpstr>Олимпиадная деятельность</vt:lpstr>
      <vt:lpstr>Олимпиадная деятельность</vt:lpstr>
      <vt:lpstr>XXII Межрегиональные олимпийские игры учащихся школ Развивающего обучения  в Набережных Челнах  «Золотая Горка – 2018»</vt:lpstr>
      <vt:lpstr>Олимпиада школ РО «Золотая Горка – 2018»</vt:lpstr>
      <vt:lpstr>XXII Межрегиональные олимпийские игры учащихся школ Развивающего обучения  в Набережных Челнах </vt:lpstr>
      <vt:lpstr>Олимпиадная деятельность</vt:lpstr>
      <vt:lpstr>Олимпиадная деятельность</vt:lpstr>
      <vt:lpstr>Олимпиадная деятельность</vt:lpstr>
      <vt:lpstr>Олимпиадная деятельность</vt:lpstr>
      <vt:lpstr>Направления  воспитательной работы</vt:lpstr>
      <vt:lpstr>Сведения о кружках</vt:lpstr>
      <vt:lpstr>Сведения о кружках</vt:lpstr>
      <vt:lpstr>Число учащихся, посещающих кружки, секции дополнительного образования  </vt:lpstr>
      <vt:lpstr>Учителя физической культуры уделяют большое значение внеклассной работе. Ребята занимаются в секциях баскетбола, волейбола. </vt:lpstr>
      <vt:lpstr>Спортивно-оздоровительная работа</vt:lpstr>
      <vt:lpstr>Духовно-нравственное воспитание</vt:lpstr>
      <vt:lpstr>Гражданско-патриотическое воспитание</vt:lpstr>
      <vt:lpstr>Международный проект  «Learning for the future.  Обучение для будущего» </vt:lpstr>
      <vt:lpstr>Международный проект «Learning for the future. Обучение для будущего» </vt:lpstr>
      <vt:lpstr>Школьный интеллектуальный клуб</vt:lpstr>
      <vt:lpstr>Слайд 70</vt:lpstr>
      <vt:lpstr>Слайд 71</vt:lpstr>
      <vt:lpstr>Школьная экономическая компания</vt:lpstr>
      <vt:lpstr>Экономкомпания MikS</vt:lpstr>
      <vt:lpstr>Экономкомпания «Skills»</vt:lpstr>
      <vt:lpstr>Школьная экономическая компания «Stella»</vt:lpstr>
      <vt:lpstr>Результативность участия в смотрах, конкурсах, фестивалях</vt:lpstr>
      <vt:lpstr>Результативность участия в спортивных соревнованиях</vt:lpstr>
      <vt:lpstr>Результативность участия в спортивных соревнованиях</vt:lpstr>
      <vt:lpstr>Результативность участия в спортивных соревнованиях</vt:lpstr>
      <vt:lpstr>Методическая работа</vt:lpstr>
      <vt:lpstr>Инновационная деятельность</vt:lpstr>
      <vt:lpstr>Инновационная деятельность</vt:lpstr>
      <vt:lpstr>Профессиональное развитие педагогов</vt:lpstr>
      <vt:lpstr>Слайд 84</vt:lpstr>
      <vt:lpstr>Слайд 85</vt:lpstr>
      <vt:lpstr>Анализ результатов финансово-хозяйственной деятельности</vt:lpstr>
      <vt:lpstr>Использовано финансовых средств</vt:lpstr>
      <vt:lpstr>Внебюджетное финансирование</vt:lpstr>
      <vt:lpstr>Анализ результатов финансово-хозяйственной деятельности</vt:lpstr>
      <vt:lpstr>Приоритетные направления развития и совершенствования  учебно-воспитательного процесса</vt:lpstr>
      <vt:lpstr> Уровень удовлетворенности образовательным процессом </vt:lpstr>
      <vt:lpstr>Уровень удовлетворенности образовательным процессом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Христина</dc:creator>
  <cp:lastModifiedBy>учитель</cp:lastModifiedBy>
  <cp:revision>465</cp:revision>
  <dcterms:modified xsi:type="dcterms:W3CDTF">2018-05-10T10:12:03Z</dcterms:modified>
</cp:coreProperties>
</file>